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716" r:id="rId5"/>
  </p:sldMasterIdLst>
  <p:notesMasterIdLst>
    <p:notesMasterId r:id="rId13"/>
  </p:notesMasterIdLst>
  <p:sldIdLst>
    <p:sldId id="1771" r:id="rId6"/>
    <p:sldId id="828" r:id="rId7"/>
    <p:sldId id="1749" r:id="rId8"/>
    <p:sldId id="1790" r:id="rId9"/>
    <p:sldId id="1791" r:id="rId10"/>
    <p:sldId id="1523" r:id="rId11"/>
    <p:sldId id="178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9235"/>
    <a:srgbClr val="0193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966"/>
    <p:restoredTop sz="94700"/>
  </p:normalViewPr>
  <p:slideViewPr>
    <p:cSldViewPr snapToGrid="0">
      <p:cViewPr varScale="1">
        <p:scale>
          <a:sx n="49" d="100"/>
          <a:sy n="49" d="100"/>
        </p:scale>
        <p:origin x="408" y="2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CEF81B-4BFE-4573-AFF9-88900D1B05B6}" type="datetimeFigureOut">
              <a:rPr lang="en-US" smtClean="0"/>
              <a:t>7/21/2020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009F9B-DA43-4363-8023-2FAA76DD98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987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Notes Placeholder">
            <a:extLst>
              <a:ext uri="{FF2B5EF4-FFF2-40B4-BE49-F238E27FC236}">
                <a16:creationId xmlns:a16="http://schemas.microsoft.com/office/drawing/2014/main" id="{224ECC38-D8A2-BA41-800A-DC56DED8C2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01" tIns="46000" rIns="92001" bIns="46000" numCol="1" anchor="t" anchorCtr="0" compatLnSpc="1">
            <a:prstTxWarp prst="textNoShape">
              <a:avLst/>
            </a:prstTxWarp>
          </a:bodyPr>
          <a:lstStyle/>
          <a:p>
            <a:pPr marL="166688" indent="-166688" eaLnBrk="1" hangingPunct="1">
              <a:spcBef>
                <a:spcPct val="0"/>
              </a:spcBef>
            </a:pPr>
            <a:endParaRPr lang="en-US" altLang="en-US" sz="5000" dirty="0"/>
          </a:p>
        </p:txBody>
      </p:sp>
    </p:spTree>
    <p:extLst>
      <p:ext uri="{BB962C8B-B14F-4D97-AF65-F5344CB8AC3E}">
        <p14:creationId xmlns:p14="http://schemas.microsoft.com/office/powerpoint/2010/main" val="20137046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>
            <a:extLst>
              <a:ext uri="{FF2B5EF4-FFF2-40B4-BE49-F238E27FC236}">
                <a16:creationId xmlns:a16="http://schemas.microsoft.com/office/drawing/2014/main" id="{B98B8B0E-9F47-5044-A9B9-0DA48360C5D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58788" y="720725"/>
            <a:ext cx="6397625" cy="35988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0" name="Notes Placeholder 2">
            <a:extLst>
              <a:ext uri="{FF2B5EF4-FFF2-40B4-BE49-F238E27FC236}">
                <a16:creationId xmlns:a16="http://schemas.microsoft.com/office/drawing/2014/main" id="{08010B68-4CCC-4F4F-8920-900BFE277F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43011" name="Slide Number Placeholder 3">
            <a:extLst>
              <a:ext uri="{FF2B5EF4-FFF2-40B4-BE49-F238E27FC236}">
                <a16:creationId xmlns:a16="http://schemas.microsoft.com/office/drawing/2014/main" id="{BE264809-5C69-F546-9D91-404473FF663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9DB8C70-147A-9747-8BF6-2AD302167866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267457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A041BA-E357-B540-8AAD-A1E92762454A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279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According to the EPA Glass recycling peaked in 2015 and has fallen over the last 3 years.   </a:t>
            </a:r>
            <a:endParaRPr lang="en-US" sz="1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the percentage of glass recycled in Spain and the UK, for example, has doubled and tripled in the past 25 years, respectively, the numbers in the US have barely budged.</a:t>
            </a:r>
            <a:endParaRPr lang="en-US" sz="105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Lower Commodity Values focuses on negative value of glass</a:t>
            </a:r>
            <a:endParaRPr lang="en-US" sz="1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National Sword and China Ban impact on paper and mixed plastic- worth 65% less than 5-year average in 2016</a:t>
            </a:r>
            <a:endParaRPr lang="en-US" sz="1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Lower oil, gas, and consequent resin pricing</a:t>
            </a:r>
            <a:endParaRPr lang="en-US" sz="1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Metal Tariffs and lower priced foreign aluminum imports of UBC</a:t>
            </a:r>
            <a:endParaRPr lang="en-US" sz="1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Regulatory structure for curbside collection make it opt in practice in most cases</a:t>
            </a:r>
            <a:endParaRPr lang="en-US" sz="1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Low tip fees and little Regulation outside deposit states</a:t>
            </a:r>
            <a:endParaRPr lang="en-US" sz="1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Capture in Single Stream spotty, major areas and rural areas (i.e. Eastern Washington, Idaho, West Texas) have no reliable markets and/or processors</a:t>
            </a:r>
            <a:endParaRPr lang="en-US" sz="1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 the fall in commodity values, glass negative value at MRFs make them a target for removal</a:t>
            </a:r>
            <a:endParaRPr lang="en-US" sz="1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Cities and haulers looking to cut costs push on glass removal- like a virus moving through a population</a:t>
            </a:r>
            <a:endParaRPr lang="en-US" sz="1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Contractual strategies include Opt-in and Opt-out pricing, higher tip fees, exceptions to bidding taking out glass</a:t>
            </a:r>
            <a:endParaRPr lang="en-US" sz="1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A041BA-E357-B540-8AAD-A1E92762454A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12168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249972-4919-5C4F-8CE1-D18B9C8534A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8126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_A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bottles along line_light_top_dark_corner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GPI_SlideAngle_right_blue.png"/>
          <p:cNvPicPr>
            <a:picLocks noChangeAspect="1"/>
          </p:cNvPicPr>
          <p:nvPr userDrawn="1"/>
        </p:nvPicPr>
        <p:blipFill rotWithShape="1">
          <a:blip r:embed="rId3" cstate="screen">
            <a:alphaModFix amt="8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63501" y="-1"/>
            <a:ext cx="6528499" cy="6858001"/>
          </a:xfrm>
          <a:prstGeom prst="rect">
            <a:avLst/>
          </a:prstGeom>
        </p:spPr>
      </p:pic>
      <p:pic>
        <p:nvPicPr>
          <p:cNvPr id="14" name="Picture 13" descr="GPI_Logo_vector_white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01011" y="721801"/>
            <a:ext cx="2748031" cy="18224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7919" y="596897"/>
            <a:ext cx="6361743" cy="1966409"/>
          </a:xfrm>
        </p:spPr>
        <p:txBody>
          <a:bodyPr anchor="t">
            <a:noAutofit/>
          </a:bodyPr>
          <a:lstStyle>
            <a:lvl1pPr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39200" y="3903744"/>
            <a:ext cx="3939384" cy="2483947"/>
          </a:xfrm>
        </p:spPr>
        <p:txBody>
          <a:bodyPr anchor="b">
            <a:noAutofit/>
          </a:bodyPr>
          <a:lstStyle>
            <a:lvl1pPr marL="0" indent="0" algn="r">
              <a:spcBef>
                <a:spcPts val="1632"/>
              </a:spcBef>
              <a:buNone/>
              <a:defRPr sz="2200">
                <a:solidFill>
                  <a:schemeClr val="bg1"/>
                </a:solidFill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00260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875" y="537084"/>
            <a:ext cx="10972800" cy="64611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60892"/>
            <a:ext cx="5384800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360892"/>
            <a:ext cx="5384800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77777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7777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0E2F7-0470-0E4D-8E73-420ECD05246F}" type="slidenum">
              <a:rPr lang="en-US" smtClean="0">
                <a:solidFill>
                  <a:srgbClr val="777777"/>
                </a:solidFill>
              </a:rPr>
              <a:pPr/>
              <a:t>‹#›</a:t>
            </a:fld>
            <a:endParaRPr lang="en-US" dirty="0">
              <a:solidFill>
                <a:srgbClr val="7777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255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875" y="537085"/>
            <a:ext cx="10972800" cy="64611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04676"/>
            <a:ext cx="5386917" cy="639763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244730"/>
            <a:ext cx="5386917" cy="329900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6" y="1404676"/>
            <a:ext cx="5389033" cy="639763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4E9235"/>
                </a:solidFill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6" y="2244728"/>
            <a:ext cx="5389033" cy="329900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77777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7777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0E2F7-0470-0E4D-8E73-420ECD05246F}" type="slidenum">
              <a:rPr lang="en-US" smtClean="0">
                <a:solidFill>
                  <a:srgbClr val="777777"/>
                </a:solidFill>
              </a:rPr>
              <a:pPr/>
              <a:t>‹#›</a:t>
            </a:fld>
            <a:endParaRPr lang="en-US" dirty="0">
              <a:solidFill>
                <a:srgbClr val="7777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02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875" y="537085"/>
            <a:ext cx="10972800" cy="64611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77777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7777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0E2F7-0470-0E4D-8E73-420ECD05246F}" type="slidenum">
              <a:rPr lang="en-US" smtClean="0">
                <a:solidFill>
                  <a:srgbClr val="777777"/>
                </a:solidFill>
              </a:rPr>
              <a:pPr/>
              <a:t>‹#›</a:t>
            </a:fld>
            <a:endParaRPr lang="en-US" dirty="0">
              <a:solidFill>
                <a:srgbClr val="7777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875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77777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7777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0E2F7-0470-0E4D-8E73-420ECD05246F}" type="slidenum">
              <a:rPr lang="en-US" smtClean="0">
                <a:solidFill>
                  <a:srgbClr val="777777"/>
                </a:solidFill>
              </a:rPr>
              <a:pPr/>
              <a:t>‹#›</a:t>
            </a:fld>
            <a:endParaRPr lang="en-US" dirty="0">
              <a:solidFill>
                <a:srgbClr val="777777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865DF5C-02FC-E444-95C3-31BCABB38DF2}"/>
              </a:ext>
            </a:extLst>
          </p:cNvPr>
          <p:cNvSpPr/>
          <p:nvPr userDrawn="1"/>
        </p:nvSpPr>
        <p:spPr>
          <a:xfrm>
            <a:off x="0" y="0"/>
            <a:ext cx="5048251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51035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4348163" cy="6858000"/>
          </a:xfrm>
          <a:solidFill>
            <a:schemeClr val="bg2"/>
          </a:solidFill>
        </p:spPr>
        <p:txBody>
          <a:bodyPr anchor="ctr"/>
          <a:lstStyle/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/>
          </p:nvPr>
        </p:nvSpPr>
        <p:spPr>
          <a:xfrm>
            <a:off x="5026213" y="1550242"/>
            <a:ext cx="6557275" cy="46345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87B8A3C0-379A-244D-B217-C33C3732FC28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 defTabSz="457178"/>
            <a:endParaRPr lang="en-US" dirty="0">
              <a:solidFill>
                <a:srgbClr val="777777"/>
              </a:solidFill>
            </a:endParaRP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4439B7F0-17F9-0F43-AA1C-6844AB291A5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defTabSz="457178"/>
            <a:fld id="{8230E2F7-0470-0E4D-8E73-420ECD05246F}" type="slidenum">
              <a:rPr lang="en-US" smtClean="0">
                <a:solidFill>
                  <a:srgbClr val="777777"/>
                </a:solidFill>
              </a:rPr>
              <a:pPr defTabSz="457178"/>
              <a:t>‹#›</a:t>
            </a:fld>
            <a:endParaRPr lang="en-US" dirty="0">
              <a:solidFill>
                <a:srgbClr val="777777"/>
              </a:solidFill>
            </a:endParaRPr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93AA5943-527B-6242-9D90-46E11F4005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2398" y="541543"/>
            <a:ext cx="6557276" cy="64611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706004F-85C3-5E4F-BA70-338C669138BE}"/>
              </a:ext>
            </a:extLst>
          </p:cNvPr>
          <p:cNvSpPr/>
          <p:nvPr userDrawn="1"/>
        </p:nvSpPr>
        <p:spPr>
          <a:xfrm>
            <a:off x="5026213" y="429505"/>
            <a:ext cx="3048000" cy="13071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78"/>
            <a:endParaRPr lang="en-US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9234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E3389-B3AD-C14F-89DE-FF8F66FFC7D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12192000" cy="6858001"/>
          </a:xfrm>
          <a:solidFill>
            <a:schemeClr val="bg2"/>
          </a:solidFill>
        </p:spPr>
        <p:txBody>
          <a:bodyPr anchor="t"/>
          <a:lstStyle>
            <a:lvl1pPr marL="0" indent="0" algn="l">
              <a:buNone/>
              <a:defRPr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3538" y="3907753"/>
            <a:ext cx="8049127" cy="1298715"/>
          </a:xfrm>
          <a:noFill/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3633538" y="5206469"/>
            <a:ext cx="8049127" cy="945679"/>
          </a:xfrm>
          <a:noFill/>
        </p:spPr>
        <p:txBody>
          <a:bodyPr>
            <a:no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397129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F7196C-BCEA-AE48-8EC9-61111A8A31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178"/>
            <a:endParaRPr lang="en-US" dirty="0">
              <a:solidFill>
                <a:srgbClr val="777777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B2470B-7BEF-794F-9CA9-07FF5C854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178"/>
            <a:endParaRPr lang="en-US" dirty="0">
              <a:solidFill>
                <a:srgbClr val="777777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4AA2F0-AE8B-1942-893A-1BD3A0F5A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78"/>
            <a:fld id="{8230E2F7-0470-0E4D-8E73-420ECD05246F}" type="slidenum">
              <a:rPr lang="en-US" smtClean="0">
                <a:solidFill>
                  <a:srgbClr val="777777"/>
                </a:solidFill>
              </a:rPr>
              <a:pPr defTabSz="457178"/>
              <a:t>‹#›</a:t>
            </a:fld>
            <a:endParaRPr lang="en-US" dirty="0">
              <a:solidFill>
                <a:srgbClr val="7777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4143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Alt_Section Divider_Brow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>
            <a:extLst>
              <a:ext uri="{FF2B5EF4-FFF2-40B4-BE49-F238E27FC236}">
                <a16:creationId xmlns:a16="http://schemas.microsoft.com/office/drawing/2014/main" id="{2DEE13A5-0809-0647-9B53-CACE6995142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5399" y="-19049"/>
            <a:ext cx="12257617" cy="689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AFBC5E8-A72C-2B49-B886-60AB49E32CE8}"/>
              </a:ext>
            </a:extLst>
          </p:cNvPr>
          <p:cNvSpPr/>
          <p:nvPr userDrawn="1"/>
        </p:nvSpPr>
        <p:spPr>
          <a:xfrm>
            <a:off x="7969251" y="3444876"/>
            <a:ext cx="3048000" cy="131763"/>
          </a:xfrm>
          <a:prstGeom prst="rect">
            <a:avLst/>
          </a:prstGeom>
          <a:solidFill>
            <a:srgbClr val="F2AE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745319" y="1811153"/>
            <a:ext cx="6384307" cy="1362075"/>
          </a:xfrm>
        </p:spPr>
        <p:txBody>
          <a:bodyPr anchor="b"/>
          <a:lstStyle>
            <a:lvl1pPr algn="r">
              <a:defRPr sz="4200" b="0" cap="none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4745318" y="3722001"/>
            <a:ext cx="6384308" cy="1207916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50119893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00E9B78-212D-9149-ABAB-D8350B1E2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D6A5F9B-F3CB-8743-A357-2741B95F7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7777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0DD7E5E5-B1C9-A84C-80D5-B2137EABD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30E2F7-0470-0E4D-8E73-420ECD05246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1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7777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75517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DBA1806-1354-4226-BB95-AFE50BB054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solidFill>
            <a:srgbClr val="3F8389"/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568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B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EMP_Glass_-Empty-Green-Bottles-783685_dk_corner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 descr="GPI_SlideAngle_right_green.png"/>
          <p:cNvPicPr>
            <a:picLocks noChangeAspect="1"/>
          </p:cNvPicPr>
          <p:nvPr userDrawn="1"/>
        </p:nvPicPr>
        <p:blipFill rotWithShape="1">
          <a:blip r:embed="rId3" cstate="screen">
            <a:alphaModFix amt="8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00776" y="0"/>
            <a:ext cx="6591224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39200" y="3903744"/>
            <a:ext cx="3939384" cy="2483947"/>
          </a:xfrm>
        </p:spPr>
        <p:txBody>
          <a:bodyPr anchor="b">
            <a:noAutofit/>
          </a:bodyPr>
          <a:lstStyle>
            <a:lvl1pPr marL="0" indent="0" algn="r">
              <a:spcBef>
                <a:spcPts val="1632"/>
              </a:spcBef>
              <a:buNone/>
              <a:defRPr sz="2200">
                <a:solidFill>
                  <a:schemeClr val="bg1"/>
                </a:solidFill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537919" y="596897"/>
            <a:ext cx="6361743" cy="1966409"/>
          </a:xfrm>
        </p:spPr>
        <p:txBody>
          <a:bodyPr anchor="t">
            <a:no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7" name="Picture 6" descr="GPI_Logo_vector_white.png">
            <a:extLst>
              <a:ext uri="{FF2B5EF4-FFF2-40B4-BE49-F238E27FC236}">
                <a16:creationId xmlns:a16="http://schemas.microsoft.com/office/drawing/2014/main" id="{AEEDDA4A-DEB1-6A4B-BDB0-C113A32917B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01011" y="721801"/>
            <a:ext cx="2748031" cy="1822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419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hite background with GPI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61600" y="5757865"/>
            <a:ext cx="1320800" cy="67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15912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_A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bottles along line_light_top_dark_corner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GPI_SlideAngle_right_blue.png"/>
          <p:cNvPicPr>
            <a:picLocks noChangeAspect="1"/>
          </p:cNvPicPr>
          <p:nvPr userDrawn="1"/>
        </p:nvPicPr>
        <p:blipFill rotWithShape="1">
          <a:blip r:embed="rId3" cstate="screen">
            <a:alphaModFix amt="8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63501" y="-1"/>
            <a:ext cx="6528499" cy="6858001"/>
          </a:xfrm>
          <a:prstGeom prst="rect">
            <a:avLst/>
          </a:prstGeom>
        </p:spPr>
      </p:pic>
      <p:pic>
        <p:nvPicPr>
          <p:cNvPr id="14" name="Picture 13" descr="GPI_Logo_vector_white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01011" y="721801"/>
            <a:ext cx="2748031" cy="18224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7919" y="596897"/>
            <a:ext cx="6361743" cy="1966409"/>
          </a:xfrm>
        </p:spPr>
        <p:txBody>
          <a:bodyPr anchor="t">
            <a:noAutofit/>
          </a:bodyPr>
          <a:lstStyle>
            <a:lvl1pPr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39200" y="3903744"/>
            <a:ext cx="3939384" cy="2483947"/>
          </a:xfrm>
        </p:spPr>
        <p:txBody>
          <a:bodyPr anchor="b">
            <a:noAutofit/>
          </a:bodyPr>
          <a:lstStyle>
            <a:lvl1pPr marL="0" indent="0" algn="r">
              <a:spcBef>
                <a:spcPts val="1632"/>
              </a:spcBef>
              <a:buNone/>
              <a:defRPr sz="2200">
                <a:solidFill>
                  <a:schemeClr val="bg1"/>
                </a:solidFill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74091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B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EMP_Glass_-Empty-Green-Bottles-783685_dk_corner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 descr="GPI_SlideAngle_right_green.png"/>
          <p:cNvPicPr>
            <a:picLocks noChangeAspect="1"/>
          </p:cNvPicPr>
          <p:nvPr userDrawn="1"/>
        </p:nvPicPr>
        <p:blipFill rotWithShape="1">
          <a:blip r:embed="rId3" cstate="screen">
            <a:alphaModFix amt="8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00776" y="0"/>
            <a:ext cx="6591224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39200" y="3903744"/>
            <a:ext cx="3939384" cy="2483947"/>
          </a:xfrm>
        </p:spPr>
        <p:txBody>
          <a:bodyPr anchor="b">
            <a:noAutofit/>
          </a:bodyPr>
          <a:lstStyle>
            <a:lvl1pPr marL="0" indent="0" algn="r">
              <a:spcBef>
                <a:spcPts val="1632"/>
              </a:spcBef>
              <a:buNone/>
              <a:defRPr sz="2200">
                <a:solidFill>
                  <a:schemeClr val="bg1"/>
                </a:solidFill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537919" y="596897"/>
            <a:ext cx="6361743" cy="1966409"/>
          </a:xfrm>
        </p:spPr>
        <p:txBody>
          <a:bodyPr anchor="t">
            <a:no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7" name="Picture 6" descr="GPI_Logo_vector_white.png">
            <a:extLst>
              <a:ext uri="{FF2B5EF4-FFF2-40B4-BE49-F238E27FC236}">
                <a16:creationId xmlns:a16="http://schemas.microsoft.com/office/drawing/2014/main" id="{AEEDDA4A-DEB1-6A4B-BDB0-C113A32917B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01011" y="721801"/>
            <a:ext cx="2748031" cy="1822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305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_Blue_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lass bottle production_watermark_blue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745320" y="1811157"/>
            <a:ext cx="6384307" cy="1362075"/>
          </a:xfrm>
        </p:spPr>
        <p:txBody>
          <a:bodyPr anchor="b"/>
          <a:lstStyle>
            <a:lvl1pPr algn="r">
              <a:defRPr sz="4200" b="0" cap="none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>
          <a:xfrm>
            <a:off x="4745323" y="3722003"/>
            <a:ext cx="6384308" cy="1207916"/>
          </a:xfrm>
        </p:spPr>
        <p:txBody>
          <a:bodyPr anchor="t"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1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7968221" y="3445343"/>
            <a:ext cx="3048000" cy="130719"/>
          </a:xfrm>
          <a:prstGeom prst="rect">
            <a:avLst/>
          </a:prstGeom>
          <a:solidFill>
            <a:srgbClr val="F2AE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78"/>
            <a:endParaRPr lang="en-US" sz="1800" dirty="0">
              <a:solidFill>
                <a:prstClr val="white"/>
              </a:solidFill>
            </a:endParaRPr>
          </a:p>
        </p:txBody>
      </p:sp>
      <p:pic>
        <p:nvPicPr>
          <p:cNvPr id="17" name="Picture 16" descr="GPI_Logo_vector_white.png"/>
          <p:cNvPicPr>
            <a:picLocks noChangeAspect="1"/>
          </p:cNvPicPr>
          <p:nvPr userDrawn="1"/>
        </p:nvPicPr>
        <p:blipFill>
          <a:blip r:embed="rId3" cstate="screen">
            <a:alphaModFix amt="5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103" y="5138362"/>
            <a:ext cx="2102397" cy="1394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481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_Green_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lass bottles_watermark_green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4745320" y="1811157"/>
            <a:ext cx="6384307" cy="1362075"/>
          </a:xfrm>
        </p:spPr>
        <p:txBody>
          <a:bodyPr anchor="b"/>
          <a:lstStyle>
            <a:lvl1pPr algn="r">
              <a:defRPr sz="4200" b="0" cap="none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"/>
          </p:nvPr>
        </p:nvSpPr>
        <p:spPr>
          <a:xfrm>
            <a:off x="4745323" y="3722003"/>
            <a:ext cx="6384308" cy="1207916"/>
          </a:xfrm>
        </p:spPr>
        <p:txBody>
          <a:bodyPr anchor="t"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1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Rectangle 20"/>
          <p:cNvSpPr/>
          <p:nvPr userDrawn="1"/>
        </p:nvSpPr>
        <p:spPr>
          <a:xfrm>
            <a:off x="7968221" y="3445343"/>
            <a:ext cx="3048000" cy="130719"/>
          </a:xfrm>
          <a:prstGeom prst="rect">
            <a:avLst/>
          </a:prstGeom>
          <a:solidFill>
            <a:srgbClr val="F2AE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78"/>
            <a:endParaRPr lang="en-US" sz="1800" dirty="0">
              <a:solidFill>
                <a:prstClr val="white"/>
              </a:solidFill>
            </a:endParaRPr>
          </a:p>
        </p:txBody>
      </p:sp>
      <p:pic>
        <p:nvPicPr>
          <p:cNvPr id="8" name="Picture 7" descr="GPI_Logo_vector_white.png">
            <a:extLst>
              <a:ext uri="{FF2B5EF4-FFF2-40B4-BE49-F238E27FC236}">
                <a16:creationId xmlns:a16="http://schemas.microsoft.com/office/drawing/2014/main" id="{DD22E156-AA21-8447-AF2C-3F71307707A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alphaModFix amt="5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103" y="5138362"/>
            <a:ext cx="2102397" cy="1394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346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_Blue_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ottleTops_blue_watermark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745320" y="1811157"/>
            <a:ext cx="6384307" cy="1362075"/>
          </a:xfrm>
        </p:spPr>
        <p:txBody>
          <a:bodyPr anchor="b"/>
          <a:lstStyle>
            <a:lvl1pPr algn="r">
              <a:defRPr sz="4200" b="0" cap="none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>
          <a:xfrm>
            <a:off x="4745323" y="3722003"/>
            <a:ext cx="6384308" cy="1207916"/>
          </a:xfrm>
        </p:spPr>
        <p:txBody>
          <a:bodyPr anchor="t"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1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7968221" y="3445343"/>
            <a:ext cx="3048000" cy="130719"/>
          </a:xfrm>
          <a:prstGeom prst="rect">
            <a:avLst/>
          </a:prstGeom>
          <a:solidFill>
            <a:srgbClr val="F2AE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78"/>
            <a:endParaRPr lang="en-US" sz="1800" dirty="0">
              <a:solidFill>
                <a:prstClr val="white"/>
              </a:solidFill>
            </a:endParaRPr>
          </a:p>
        </p:txBody>
      </p:sp>
      <p:pic>
        <p:nvPicPr>
          <p:cNvPr id="7" name="Picture 6" descr="GPI_Logo_vector_white.png">
            <a:extLst>
              <a:ext uri="{FF2B5EF4-FFF2-40B4-BE49-F238E27FC236}">
                <a16:creationId xmlns:a16="http://schemas.microsoft.com/office/drawing/2014/main" id="{E110A8EB-277D-4840-9643-6CD177461C1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alphaModFix amt="5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103" y="5138362"/>
            <a:ext cx="2102397" cy="1394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413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t_Section Divider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PI_Watermark_Blue.pn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4796"/>
          <a:stretch/>
        </p:blipFill>
        <p:spPr>
          <a:xfrm>
            <a:off x="-24901" y="-18675"/>
            <a:ext cx="12192000" cy="6876675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745320" y="1811157"/>
            <a:ext cx="6384307" cy="1362075"/>
          </a:xfrm>
        </p:spPr>
        <p:txBody>
          <a:bodyPr anchor="b"/>
          <a:lstStyle>
            <a:lvl1pPr algn="r">
              <a:defRPr sz="4200" b="0" cap="none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4745323" y="3722003"/>
            <a:ext cx="6384308" cy="1207916"/>
          </a:xfrm>
        </p:spPr>
        <p:txBody>
          <a:bodyPr anchor="t"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1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7968221" y="3445343"/>
            <a:ext cx="3048000" cy="130719"/>
          </a:xfrm>
          <a:prstGeom prst="rect">
            <a:avLst/>
          </a:prstGeom>
          <a:solidFill>
            <a:srgbClr val="F2AE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78"/>
            <a:endParaRPr lang="en-US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554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t_Section Divider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PI_Watermark_Green.pn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4796"/>
          <a:stretch/>
        </p:blipFill>
        <p:spPr>
          <a:xfrm>
            <a:off x="-24901" y="-18675"/>
            <a:ext cx="12192000" cy="6876675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745320" y="1811157"/>
            <a:ext cx="6384307" cy="1362075"/>
          </a:xfrm>
        </p:spPr>
        <p:txBody>
          <a:bodyPr anchor="b"/>
          <a:lstStyle>
            <a:lvl1pPr algn="r">
              <a:defRPr sz="4200" b="0" cap="none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4745323" y="3722003"/>
            <a:ext cx="6384308" cy="1207916"/>
          </a:xfrm>
        </p:spPr>
        <p:txBody>
          <a:bodyPr anchor="t"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1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7968221" y="3445343"/>
            <a:ext cx="3048000" cy="130719"/>
          </a:xfrm>
          <a:prstGeom prst="rect">
            <a:avLst/>
          </a:prstGeom>
          <a:solidFill>
            <a:srgbClr val="F2AE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78"/>
            <a:endParaRPr lang="en-US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382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875" y="537084"/>
            <a:ext cx="10972800" cy="64611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6875" y="1325848"/>
            <a:ext cx="10972800" cy="43030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77777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7777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0E2F7-0470-0E4D-8E73-420ECD05246F}" type="slidenum">
              <a:rPr lang="en-US" smtClean="0">
                <a:solidFill>
                  <a:srgbClr val="777777"/>
                </a:solidFill>
              </a:rPr>
              <a:pPr/>
              <a:t>‹#›</a:t>
            </a:fld>
            <a:endParaRPr lang="en-US" dirty="0">
              <a:solidFill>
                <a:srgbClr val="7777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349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side-by-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884" y="550881"/>
            <a:ext cx="4532865" cy="2446283"/>
          </a:xfrm>
        </p:spPr>
        <p:txBody>
          <a:bodyPr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77366" y="550879"/>
            <a:ext cx="5842316" cy="503262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77777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7777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0E2F7-0470-0E4D-8E73-420ECD05246F}" type="slidenum">
              <a:rPr lang="en-US" smtClean="0">
                <a:solidFill>
                  <a:srgbClr val="777777"/>
                </a:solidFill>
              </a:rPr>
              <a:pPr/>
              <a:t>‹#›</a:t>
            </a:fld>
            <a:endParaRPr lang="en-US" dirty="0">
              <a:solidFill>
                <a:srgbClr val="7777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719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_Blue_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lass bottle production_watermark_blue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745320" y="1811157"/>
            <a:ext cx="6384307" cy="1362075"/>
          </a:xfrm>
        </p:spPr>
        <p:txBody>
          <a:bodyPr anchor="b"/>
          <a:lstStyle>
            <a:lvl1pPr algn="r">
              <a:defRPr sz="4200" b="0" cap="none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>
          <a:xfrm>
            <a:off x="4745323" y="3722003"/>
            <a:ext cx="6384308" cy="1207916"/>
          </a:xfrm>
        </p:spPr>
        <p:txBody>
          <a:bodyPr anchor="t"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1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7968221" y="3445343"/>
            <a:ext cx="3048000" cy="130719"/>
          </a:xfrm>
          <a:prstGeom prst="rect">
            <a:avLst/>
          </a:prstGeom>
          <a:solidFill>
            <a:srgbClr val="F2AE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78"/>
            <a:endParaRPr lang="en-US" sz="1800" dirty="0">
              <a:solidFill>
                <a:prstClr val="white"/>
              </a:solidFill>
            </a:endParaRPr>
          </a:p>
        </p:txBody>
      </p:sp>
      <p:pic>
        <p:nvPicPr>
          <p:cNvPr id="17" name="Picture 16" descr="GPI_Logo_vector_white.png"/>
          <p:cNvPicPr>
            <a:picLocks noChangeAspect="1"/>
          </p:cNvPicPr>
          <p:nvPr userDrawn="1"/>
        </p:nvPicPr>
        <p:blipFill>
          <a:blip r:embed="rId3" cstate="screen">
            <a:alphaModFix amt="5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103" y="5138362"/>
            <a:ext cx="2102397" cy="1394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386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875" y="537084"/>
            <a:ext cx="10972800" cy="64611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60892"/>
            <a:ext cx="5384800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360892"/>
            <a:ext cx="5384800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77777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7777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0E2F7-0470-0E4D-8E73-420ECD05246F}" type="slidenum">
              <a:rPr lang="en-US" smtClean="0">
                <a:solidFill>
                  <a:srgbClr val="777777"/>
                </a:solidFill>
              </a:rPr>
              <a:pPr/>
              <a:t>‹#›</a:t>
            </a:fld>
            <a:endParaRPr lang="en-US" dirty="0">
              <a:solidFill>
                <a:srgbClr val="7777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086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875" y="537085"/>
            <a:ext cx="10972800" cy="64611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04676"/>
            <a:ext cx="5386917" cy="639763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244730"/>
            <a:ext cx="5386917" cy="329900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6" y="1404676"/>
            <a:ext cx="5389033" cy="639763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4E9235"/>
                </a:solidFill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6" y="2244728"/>
            <a:ext cx="5389033" cy="329900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77777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7777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0E2F7-0470-0E4D-8E73-420ECD05246F}" type="slidenum">
              <a:rPr lang="en-US" smtClean="0">
                <a:solidFill>
                  <a:srgbClr val="777777"/>
                </a:solidFill>
              </a:rPr>
              <a:pPr/>
              <a:t>‹#›</a:t>
            </a:fld>
            <a:endParaRPr lang="en-US" dirty="0">
              <a:solidFill>
                <a:srgbClr val="7777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576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875" y="537085"/>
            <a:ext cx="10972800" cy="64611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77777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7777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0E2F7-0470-0E4D-8E73-420ECD05246F}" type="slidenum">
              <a:rPr lang="en-US" smtClean="0">
                <a:solidFill>
                  <a:srgbClr val="777777"/>
                </a:solidFill>
              </a:rPr>
              <a:pPr/>
              <a:t>‹#›</a:t>
            </a:fld>
            <a:endParaRPr lang="en-US" dirty="0">
              <a:solidFill>
                <a:srgbClr val="7777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878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77777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7777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0E2F7-0470-0E4D-8E73-420ECD05246F}" type="slidenum">
              <a:rPr lang="en-US" smtClean="0">
                <a:solidFill>
                  <a:srgbClr val="777777"/>
                </a:solidFill>
              </a:rPr>
              <a:pPr/>
              <a:t>‹#›</a:t>
            </a:fld>
            <a:endParaRPr lang="en-US" dirty="0">
              <a:solidFill>
                <a:srgbClr val="777777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865DF5C-02FC-E444-95C3-31BCABB38DF2}"/>
              </a:ext>
            </a:extLst>
          </p:cNvPr>
          <p:cNvSpPr/>
          <p:nvPr userDrawn="1"/>
        </p:nvSpPr>
        <p:spPr>
          <a:xfrm>
            <a:off x="0" y="0"/>
            <a:ext cx="5048251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14565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4348163" cy="6858000"/>
          </a:xfrm>
          <a:solidFill>
            <a:schemeClr val="bg2"/>
          </a:solidFill>
        </p:spPr>
        <p:txBody>
          <a:bodyPr anchor="ctr"/>
          <a:lstStyle/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/>
          </p:nvPr>
        </p:nvSpPr>
        <p:spPr>
          <a:xfrm>
            <a:off x="5026213" y="1550242"/>
            <a:ext cx="6557275" cy="46345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87B8A3C0-379A-244D-B217-C33C3732FC28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 defTabSz="457178"/>
            <a:endParaRPr lang="en-US" dirty="0">
              <a:solidFill>
                <a:srgbClr val="777777"/>
              </a:solidFill>
            </a:endParaRP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4439B7F0-17F9-0F43-AA1C-6844AB291A5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defTabSz="457178"/>
            <a:fld id="{8230E2F7-0470-0E4D-8E73-420ECD05246F}" type="slidenum">
              <a:rPr lang="en-US" smtClean="0">
                <a:solidFill>
                  <a:srgbClr val="777777"/>
                </a:solidFill>
              </a:rPr>
              <a:pPr defTabSz="457178"/>
              <a:t>‹#›</a:t>
            </a:fld>
            <a:endParaRPr lang="en-US" dirty="0">
              <a:solidFill>
                <a:srgbClr val="777777"/>
              </a:solidFill>
            </a:endParaRPr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93AA5943-527B-6242-9D90-46E11F4005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2398" y="541543"/>
            <a:ext cx="6557276" cy="64611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706004F-85C3-5E4F-BA70-338C669138BE}"/>
              </a:ext>
            </a:extLst>
          </p:cNvPr>
          <p:cNvSpPr/>
          <p:nvPr userDrawn="1"/>
        </p:nvSpPr>
        <p:spPr>
          <a:xfrm>
            <a:off x="5026213" y="429505"/>
            <a:ext cx="3048000" cy="13071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78"/>
            <a:endParaRPr lang="en-US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77845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E3389-B3AD-C14F-89DE-FF8F66FFC7D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12192000" cy="6858001"/>
          </a:xfrm>
          <a:solidFill>
            <a:schemeClr val="bg2"/>
          </a:solidFill>
        </p:spPr>
        <p:txBody>
          <a:bodyPr anchor="t"/>
          <a:lstStyle>
            <a:lvl1pPr marL="0" indent="0" algn="l">
              <a:buNone/>
              <a:defRPr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3538" y="3907753"/>
            <a:ext cx="8049127" cy="1298715"/>
          </a:xfrm>
          <a:noFill/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3633538" y="5206469"/>
            <a:ext cx="8049127" cy="945679"/>
          </a:xfrm>
          <a:noFill/>
        </p:spPr>
        <p:txBody>
          <a:bodyPr>
            <a:no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5950088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F7196C-BCEA-AE48-8EC9-61111A8A31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178"/>
            <a:endParaRPr lang="en-US" dirty="0">
              <a:solidFill>
                <a:srgbClr val="777777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B2470B-7BEF-794F-9CA9-07FF5C854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178"/>
            <a:endParaRPr lang="en-US" dirty="0">
              <a:solidFill>
                <a:srgbClr val="777777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4AA2F0-AE8B-1942-893A-1BD3A0F5A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78"/>
            <a:fld id="{8230E2F7-0470-0E4D-8E73-420ECD05246F}" type="slidenum">
              <a:rPr lang="en-US" smtClean="0">
                <a:solidFill>
                  <a:srgbClr val="777777"/>
                </a:solidFill>
              </a:rPr>
              <a:pPr defTabSz="457178"/>
              <a:t>‹#›</a:t>
            </a:fld>
            <a:endParaRPr lang="en-US" dirty="0">
              <a:solidFill>
                <a:srgbClr val="7777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22898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>
            <a:extLst>
              <a:ext uri="{FF2B5EF4-FFF2-40B4-BE49-F238E27FC236}">
                <a16:creationId xmlns:a16="http://schemas.microsoft.com/office/drawing/2014/main" id="{99BBFAEC-FE91-0444-85B8-8C83F1463A7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6467" y="6046789"/>
            <a:ext cx="1337733" cy="62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466803C6-654C-5B47-AFB3-6809EF264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7F52F5-618D-FE4B-BB8D-679BC8A85475}" type="datetime1">
              <a:rPr lang="en-US"/>
              <a:pPr>
                <a:defRPr/>
              </a:pPr>
              <a:t>7/21/2020</a:t>
            </a:fld>
            <a:endParaRPr lang="en-US" dirty="0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B830435E-10FD-2A4B-8C06-5CBEA93C7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0866BF8B-9D39-D841-991B-DA9E4F7E4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4B5443-F187-6047-BFB5-818EE278A2E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8074142"/>
      </p:ext>
    </p:extLst>
  </p:cSld>
  <p:clrMapOvr>
    <a:masterClrMapping/>
  </p:clrMapOvr>
  <p:transition spd="med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background with GPI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61600" y="5757865"/>
            <a:ext cx="1320800" cy="67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105101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t_Section Divider_Brow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>
            <a:extLst>
              <a:ext uri="{FF2B5EF4-FFF2-40B4-BE49-F238E27FC236}">
                <a16:creationId xmlns:a16="http://schemas.microsoft.com/office/drawing/2014/main" id="{2DEE13A5-0809-0647-9B53-CACE6995142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5399" y="-19049"/>
            <a:ext cx="12257617" cy="689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AFBC5E8-A72C-2B49-B886-60AB49E32CE8}"/>
              </a:ext>
            </a:extLst>
          </p:cNvPr>
          <p:cNvSpPr/>
          <p:nvPr userDrawn="1"/>
        </p:nvSpPr>
        <p:spPr>
          <a:xfrm>
            <a:off x="7969251" y="3444876"/>
            <a:ext cx="3048000" cy="131763"/>
          </a:xfrm>
          <a:prstGeom prst="rect">
            <a:avLst/>
          </a:prstGeom>
          <a:solidFill>
            <a:srgbClr val="F2AE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745319" y="1811153"/>
            <a:ext cx="6384307" cy="1362075"/>
          </a:xfrm>
        </p:spPr>
        <p:txBody>
          <a:bodyPr anchor="b"/>
          <a:lstStyle>
            <a:lvl1pPr algn="r">
              <a:defRPr sz="4200" b="0" cap="none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4745318" y="3722001"/>
            <a:ext cx="6384308" cy="1207916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3884428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_Green_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lass bottles_watermark_green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4745320" y="1811157"/>
            <a:ext cx="6384307" cy="1362075"/>
          </a:xfrm>
        </p:spPr>
        <p:txBody>
          <a:bodyPr anchor="b"/>
          <a:lstStyle>
            <a:lvl1pPr algn="r">
              <a:defRPr sz="4200" b="0" cap="none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"/>
          </p:nvPr>
        </p:nvSpPr>
        <p:spPr>
          <a:xfrm>
            <a:off x="4745323" y="3722003"/>
            <a:ext cx="6384308" cy="1207916"/>
          </a:xfrm>
        </p:spPr>
        <p:txBody>
          <a:bodyPr anchor="t"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1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Rectangle 20"/>
          <p:cNvSpPr/>
          <p:nvPr userDrawn="1"/>
        </p:nvSpPr>
        <p:spPr>
          <a:xfrm>
            <a:off x="7968221" y="3445343"/>
            <a:ext cx="3048000" cy="130719"/>
          </a:xfrm>
          <a:prstGeom prst="rect">
            <a:avLst/>
          </a:prstGeom>
          <a:solidFill>
            <a:srgbClr val="F2AE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78"/>
            <a:endParaRPr lang="en-US" sz="1800" dirty="0">
              <a:solidFill>
                <a:prstClr val="white"/>
              </a:solidFill>
            </a:endParaRPr>
          </a:p>
        </p:txBody>
      </p:sp>
      <p:pic>
        <p:nvPicPr>
          <p:cNvPr id="8" name="Picture 7" descr="GPI_Logo_vector_white.png">
            <a:extLst>
              <a:ext uri="{FF2B5EF4-FFF2-40B4-BE49-F238E27FC236}">
                <a16:creationId xmlns:a16="http://schemas.microsoft.com/office/drawing/2014/main" id="{DD22E156-AA21-8447-AF2C-3F71307707A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alphaModFix amt="5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103" y="5138362"/>
            <a:ext cx="2102397" cy="1394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876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00E9B78-212D-9149-ABAB-D8350B1E2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D6A5F9B-F3CB-8743-A357-2741B95F7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7777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0DD7E5E5-B1C9-A84C-80D5-B2137EABD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30E2F7-0470-0E4D-8E73-420ECD05246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1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7777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54784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DBA1806-1354-4226-BB95-AFE50BB054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solidFill>
            <a:srgbClr val="3F8389"/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17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_Blue_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ottleTops_blue_watermark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745320" y="1811157"/>
            <a:ext cx="6384307" cy="1362075"/>
          </a:xfrm>
        </p:spPr>
        <p:txBody>
          <a:bodyPr anchor="b"/>
          <a:lstStyle>
            <a:lvl1pPr algn="r">
              <a:defRPr sz="4200" b="0" cap="none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>
          <a:xfrm>
            <a:off x="4745323" y="3722003"/>
            <a:ext cx="6384308" cy="1207916"/>
          </a:xfrm>
        </p:spPr>
        <p:txBody>
          <a:bodyPr anchor="t"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1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7968221" y="3445343"/>
            <a:ext cx="3048000" cy="130719"/>
          </a:xfrm>
          <a:prstGeom prst="rect">
            <a:avLst/>
          </a:prstGeom>
          <a:solidFill>
            <a:srgbClr val="F2AE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78"/>
            <a:endParaRPr lang="en-US" sz="1800" dirty="0">
              <a:solidFill>
                <a:prstClr val="white"/>
              </a:solidFill>
            </a:endParaRPr>
          </a:p>
        </p:txBody>
      </p:sp>
      <p:pic>
        <p:nvPicPr>
          <p:cNvPr id="7" name="Picture 6" descr="GPI_Logo_vector_white.png">
            <a:extLst>
              <a:ext uri="{FF2B5EF4-FFF2-40B4-BE49-F238E27FC236}">
                <a16:creationId xmlns:a16="http://schemas.microsoft.com/office/drawing/2014/main" id="{E110A8EB-277D-4840-9643-6CD177461C1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alphaModFix amt="5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103" y="5138362"/>
            <a:ext cx="2102397" cy="1394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663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t_Section Divider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PI_Watermark_Blue.pn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4796"/>
          <a:stretch/>
        </p:blipFill>
        <p:spPr>
          <a:xfrm>
            <a:off x="-24901" y="-18675"/>
            <a:ext cx="12192000" cy="6876675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745320" y="1811157"/>
            <a:ext cx="6384307" cy="1362075"/>
          </a:xfrm>
        </p:spPr>
        <p:txBody>
          <a:bodyPr anchor="b"/>
          <a:lstStyle>
            <a:lvl1pPr algn="r">
              <a:defRPr sz="4200" b="0" cap="none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4745323" y="3722003"/>
            <a:ext cx="6384308" cy="1207916"/>
          </a:xfrm>
        </p:spPr>
        <p:txBody>
          <a:bodyPr anchor="t"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1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7968221" y="3445343"/>
            <a:ext cx="3048000" cy="130719"/>
          </a:xfrm>
          <a:prstGeom prst="rect">
            <a:avLst/>
          </a:prstGeom>
          <a:solidFill>
            <a:srgbClr val="F2AE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78"/>
            <a:endParaRPr lang="en-US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581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t_Section Divider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PI_Watermark_Green.pn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4796"/>
          <a:stretch/>
        </p:blipFill>
        <p:spPr>
          <a:xfrm>
            <a:off x="-24901" y="-18675"/>
            <a:ext cx="12192000" cy="6876675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745320" y="1811157"/>
            <a:ext cx="6384307" cy="1362075"/>
          </a:xfrm>
        </p:spPr>
        <p:txBody>
          <a:bodyPr anchor="b"/>
          <a:lstStyle>
            <a:lvl1pPr algn="r">
              <a:defRPr sz="4200" b="0" cap="none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4745323" y="3722003"/>
            <a:ext cx="6384308" cy="1207916"/>
          </a:xfrm>
        </p:spPr>
        <p:txBody>
          <a:bodyPr anchor="t"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1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7968221" y="3445343"/>
            <a:ext cx="3048000" cy="130719"/>
          </a:xfrm>
          <a:prstGeom prst="rect">
            <a:avLst/>
          </a:prstGeom>
          <a:solidFill>
            <a:srgbClr val="F2AE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78"/>
            <a:endParaRPr lang="en-US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265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875" y="537084"/>
            <a:ext cx="10972800" cy="64611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6875" y="1325848"/>
            <a:ext cx="10972800" cy="43030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77777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7777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0E2F7-0470-0E4D-8E73-420ECD05246F}" type="slidenum">
              <a:rPr lang="en-US" smtClean="0">
                <a:solidFill>
                  <a:srgbClr val="777777"/>
                </a:solidFill>
              </a:rPr>
              <a:pPr/>
              <a:t>‹#›</a:t>
            </a:fld>
            <a:endParaRPr lang="en-US" dirty="0">
              <a:solidFill>
                <a:srgbClr val="7777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018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side-by-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884" y="550881"/>
            <a:ext cx="4532865" cy="2446283"/>
          </a:xfrm>
        </p:spPr>
        <p:txBody>
          <a:bodyPr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77366" y="550879"/>
            <a:ext cx="5842316" cy="503262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77777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7777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0E2F7-0470-0E4D-8E73-420ECD05246F}" type="slidenum">
              <a:rPr lang="en-US" smtClean="0">
                <a:solidFill>
                  <a:srgbClr val="777777"/>
                </a:solidFill>
              </a:rPr>
              <a:pPr/>
              <a:t>‹#›</a:t>
            </a:fld>
            <a:endParaRPr lang="en-US" dirty="0">
              <a:solidFill>
                <a:srgbClr val="7777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003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3.xml"/><Relationship Id="rId21" Type="http://schemas.openxmlformats.org/officeDocument/2006/relationships/slideLayout" Target="../slideLayouts/slideLayout41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20" Type="http://schemas.openxmlformats.org/officeDocument/2006/relationships/slideLayout" Target="../slideLayouts/slideLayout40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24" Type="http://schemas.openxmlformats.org/officeDocument/2006/relationships/image" Target="../media/image14.png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30.xml"/><Relationship Id="rId19" Type="http://schemas.openxmlformats.org/officeDocument/2006/relationships/slideLayout" Target="../slideLayouts/slideLayout39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Relationship Id="rId2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6875" y="1410603"/>
            <a:ext cx="10972800" cy="4303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816324" y="6356355"/>
            <a:ext cx="13531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Calibri"/>
              </a:defRPr>
            </a:lvl1pPr>
          </a:lstStyle>
          <a:p>
            <a:pPr defTabSz="457178"/>
            <a:endParaRPr lang="en-US" dirty="0">
              <a:solidFill>
                <a:srgbClr val="77777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14887" y="6356355"/>
            <a:ext cx="6962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  <a:latin typeface="Calibri"/>
              </a:defRPr>
            </a:lvl1pPr>
          </a:lstStyle>
          <a:p>
            <a:pPr defTabSz="457178"/>
            <a:endParaRPr lang="en-US" dirty="0">
              <a:solidFill>
                <a:srgbClr val="77777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69471" y="6356355"/>
            <a:ext cx="7579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Calibri"/>
              </a:defRPr>
            </a:lvl1pPr>
          </a:lstStyle>
          <a:p>
            <a:pPr defTabSz="457178"/>
            <a:fld id="{8230E2F7-0470-0E4D-8E73-420ECD05246F}" type="slidenum">
              <a:rPr lang="en-US" smtClean="0">
                <a:solidFill>
                  <a:srgbClr val="777777"/>
                </a:solidFill>
              </a:rPr>
              <a:pPr defTabSz="457178"/>
              <a:t>‹#›</a:t>
            </a:fld>
            <a:endParaRPr lang="en-US" dirty="0">
              <a:solidFill>
                <a:srgbClr val="777777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6875" y="541543"/>
            <a:ext cx="10972800" cy="646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12" name="Picture 11" descr="GPI_Logo_vector_warmgray.png"/>
          <p:cNvPicPr>
            <a:picLocks noChangeAspect="1"/>
          </p:cNvPicPr>
          <p:nvPr userDrawn="1"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520" y="6046064"/>
            <a:ext cx="1008481" cy="629144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672317" y="429505"/>
            <a:ext cx="3048000" cy="13071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78"/>
            <a:endParaRPr lang="en-US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545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8" r:id="rId15"/>
    <p:sldLayoutId id="2147483689" r:id="rId16"/>
    <p:sldLayoutId id="2147483692" r:id="rId17"/>
    <p:sldLayoutId id="2147483714" r:id="rId18"/>
    <p:sldLayoutId id="2147483715" r:id="rId19"/>
    <p:sldLayoutId id="2147483739" r:id="rId2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457178" rtl="0" eaLnBrk="1" latinLnBrk="0" hangingPunct="1">
        <a:spcBef>
          <a:spcPct val="0"/>
        </a:spcBef>
        <a:buNone/>
        <a:defRPr sz="3400" kern="1200">
          <a:solidFill>
            <a:schemeClr val="accent1"/>
          </a:solidFill>
          <a:latin typeface="Calibri"/>
          <a:ea typeface="+mj-ea"/>
          <a:cs typeface="+mj-cs"/>
        </a:defRPr>
      </a:lvl1pPr>
    </p:titleStyle>
    <p:bodyStyle>
      <a:lvl1pPr marL="342882" indent="-342882" algn="l" defTabSz="457178" rtl="0" eaLnBrk="1" latinLnBrk="0" hangingPunct="1">
        <a:spcBef>
          <a:spcPct val="20000"/>
        </a:spcBef>
        <a:buClr>
          <a:schemeClr val="accent2"/>
        </a:buClr>
        <a:buFont typeface="Arial"/>
        <a:buChar char="•"/>
        <a:defRPr sz="2600" kern="1200">
          <a:solidFill>
            <a:srgbClr val="404040"/>
          </a:solidFill>
          <a:latin typeface="Calibri"/>
          <a:ea typeface="+mn-ea"/>
          <a:cs typeface="+mn-cs"/>
        </a:defRPr>
      </a:lvl1pPr>
      <a:lvl2pPr marL="742913" indent="-285737" algn="l" defTabSz="457178" rtl="0" eaLnBrk="1" latinLnBrk="0" hangingPunct="1">
        <a:spcBef>
          <a:spcPct val="20000"/>
        </a:spcBef>
        <a:buClr>
          <a:schemeClr val="accent2"/>
        </a:buClr>
        <a:buFont typeface="Arial"/>
        <a:buChar char="–"/>
        <a:defRPr sz="2400" kern="1200">
          <a:solidFill>
            <a:schemeClr val="tx1"/>
          </a:solidFill>
          <a:latin typeface="Calibri"/>
          <a:ea typeface="+mn-ea"/>
          <a:cs typeface="+mn-cs"/>
        </a:defRPr>
      </a:lvl2pPr>
      <a:lvl3pPr marL="1142942" indent="-228589" algn="l" defTabSz="457178" rtl="0" eaLnBrk="1" latinLnBrk="0" hangingPunct="1">
        <a:spcBef>
          <a:spcPct val="20000"/>
        </a:spcBef>
        <a:buClr>
          <a:schemeClr val="accent2"/>
        </a:buClr>
        <a:buFont typeface="Arial"/>
        <a:buChar char="•"/>
        <a:defRPr sz="2200" kern="1200">
          <a:solidFill>
            <a:schemeClr val="tx1"/>
          </a:solidFill>
          <a:latin typeface="Calibri"/>
          <a:ea typeface="+mn-ea"/>
          <a:cs typeface="+mn-cs"/>
        </a:defRPr>
      </a:lvl3pPr>
      <a:lvl4pPr marL="1600120" indent="-228589" algn="l" defTabSz="457178" rtl="0" eaLnBrk="1" latinLnBrk="0" hangingPunct="1">
        <a:spcBef>
          <a:spcPct val="20000"/>
        </a:spcBef>
        <a:buClr>
          <a:schemeClr val="accent2"/>
        </a:buClr>
        <a:buFont typeface="Arial"/>
        <a:buChar char="–"/>
        <a:defRPr sz="2000" kern="1200">
          <a:solidFill>
            <a:schemeClr val="tx1"/>
          </a:solidFill>
          <a:latin typeface="Calibri"/>
          <a:ea typeface="+mn-ea"/>
          <a:cs typeface="+mn-cs"/>
        </a:defRPr>
      </a:lvl4pPr>
      <a:lvl5pPr marL="2057298" indent="-228589" algn="l" defTabSz="457178" rtl="0" eaLnBrk="1" latinLnBrk="0" hangingPunct="1">
        <a:spcBef>
          <a:spcPct val="20000"/>
        </a:spcBef>
        <a:buClr>
          <a:schemeClr val="accent2"/>
        </a:buClr>
        <a:buFont typeface="Arial"/>
        <a:buChar char="»"/>
        <a:defRPr sz="1800" kern="1200">
          <a:solidFill>
            <a:schemeClr val="tx1"/>
          </a:solidFill>
          <a:latin typeface="Calibri"/>
          <a:ea typeface="+mn-ea"/>
          <a:cs typeface="+mn-cs"/>
        </a:defRPr>
      </a:lvl5pPr>
      <a:lvl6pPr marL="2514474" indent="-228589" algn="l" defTabSz="4571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4571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4571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4571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6875" y="1410603"/>
            <a:ext cx="10972800" cy="4303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816324" y="6356355"/>
            <a:ext cx="13531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Calibri"/>
              </a:defRPr>
            </a:lvl1pPr>
          </a:lstStyle>
          <a:p>
            <a:pPr defTabSz="457178"/>
            <a:endParaRPr lang="en-US" dirty="0">
              <a:solidFill>
                <a:srgbClr val="77777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14887" y="6356355"/>
            <a:ext cx="6962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  <a:latin typeface="Calibri"/>
              </a:defRPr>
            </a:lvl1pPr>
          </a:lstStyle>
          <a:p>
            <a:pPr defTabSz="457178"/>
            <a:endParaRPr lang="en-US" dirty="0">
              <a:solidFill>
                <a:srgbClr val="77777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69471" y="6356355"/>
            <a:ext cx="7579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Calibri"/>
              </a:defRPr>
            </a:lvl1pPr>
          </a:lstStyle>
          <a:p>
            <a:pPr defTabSz="457178"/>
            <a:fld id="{8230E2F7-0470-0E4D-8E73-420ECD05246F}" type="slidenum">
              <a:rPr lang="en-US" smtClean="0">
                <a:solidFill>
                  <a:srgbClr val="777777"/>
                </a:solidFill>
              </a:rPr>
              <a:pPr defTabSz="457178"/>
              <a:t>‹#›</a:t>
            </a:fld>
            <a:endParaRPr lang="en-US" dirty="0">
              <a:solidFill>
                <a:srgbClr val="777777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6875" y="541543"/>
            <a:ext cx="10972800" cy="646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12" name="Picture 11" descr="GPI_Logo_vector_warmgray.png"/>
          <p:cNvPicPr>
            <a:picLocks noChangeAspect="1"/>
          </p:cNvPicPr>
          <p:nvPr userDrawn="1"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520" y="6046064"/>
            <a:ext cx="1008481" cy="629144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672317" y="429505"/>
            <a:ext cx="3048000" cy="13071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78"/>
            <a:endParaRPr lang="en-US" sz="1800" dirty="0">
              <a:solidFill>
                <a:prstClr val="white"/>
              </a:solidFill>
            </a:endParaRPr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CAA37CF0-9138-41E5-AFAC-6C8AB74A2C54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7376" y="5447397"/>
            <a:ext cx="1237238" cy="135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326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  <p:sldLayoutId id="2147483730" r:id="rId14"/>
    <p:sldLayoutId id="2147483731" r:id="rId15"/>
    <p:sldLayoutId id="2147483732" r:id="rId16"/>
    <p:sldLayoutId id="2147483733" r:id="rId17"/>
    <p:sldLayoutId id="2147483734" r:id="rId18"/>
    <p:sldLayoutId id="2147483735" r:id="rId19"/>
    <p:sldLayoutId id="2147483736" r:id="rId20"/>
    <p:sldLayoutId id="2147483737" r:id="rId2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457178" rtl="0" eaLnBrk="1" latinLnBrk="0" hangingPunct="1">
        <a:spcBef>
          <a:spcPct val="0"/>
        </a:spcBef>
        <a:buNone/>
        <a:defRPr sz="3400" kern="1200">
          <a:solidFill>
            <a:schemeClr val="accent1"/>
          </a:solidFill>
          <a:latin typeface="Calibri"/>
          <a:ea typeface="+mj-ea"/>
          <a:cs typeface="+mj-cs"/>
        </a:defRPr>
      </a:lvl1pPr>
    </p:titleStyle>
    <p:bodyStyle>
      <a:lvl1pPr marL="342882" indent="-342882" algn="l" defTabSz="457178" rtl="0" eaLnBrk="1" latinLnBrk="0" hangingPunct="1">
        <a:spcBef>
          <a:spcPct val="20000"/>
        </a:spcBef>
        <a:buClr>
          <a:schemeClr val="accent2"/>
        </a:buClr>
        <a:buFont typeface="Arial"/>
        <a:buChar char="•"/>
        <a:defRPr sz="2600" kern="1200">
          <a:solidFill>
            <a:srgbClr val="404040"/>
          </a:solidFill>
          <a:latin typeface="Calibri"/>
          <a:ea typeface="+mn-ea"/>
          <a:cs typeface="+mn-cs"/>
        </a:defRPr>
      </a:lvl1pPr>
      <a:lvl2pPr marL="742913" indent="-285737" algn="l" defTabSz="457178" rtl="0" eaLnBrk="1" latinLnBrk="0" hangingPunct="1">
        <a:spcBef>
          <a:spcPct val="20000"/>
        </a:spcBef>
        <a:buClr>
          <a:schemeClr val="accent2"/>
        </a:buClr>
        <a:buFont typeface="Arial"/>
        <a:buChar char="–"/>
        <a:defRPr sz="2400" kern="1200">
          <a:solidFill>
            <a:schemeClr val="tx1"/>
          </a:solidFill>
          <a:latin typeface="Calibri"/>
          <a:ea typeface="+mn-ea"/>
          <a:cs typeface="+mn-cs"/>
        </a:defRPr>
      </a:lvl2pPr>
      <a:lvl3pPr marL="1142942" indent="-228589" algn="l" defTabSz="457178" rtl="0" eaLnBrk="1" latinLnBrk="0" hangingPunct="1">
        <a:spcBef>
          <a:spcPct val="20000"/>
        </a:spcBef>
        <a:buClr>
          <a:schemeClr val="accent2"/>
        </a:buClr>
        <a:buFont typeface="Arial"/>
        <a:buChar char="•"/>
        <a:defRPr sz="2200" kern="1200">
          <a:solidFill>
            <a:schemeClr val="tx1"/>
          </a:solidFill>
          <a:latin typeface="Calibri"/>
          <a:ea typeface="+mn-ea"/>
          <a:cs typeface="+mn-cs"/>
        </a:defRPr>
      </a:lvl3pPr>
      <a:lvl4pPr marL="1600120" indent="-228589" algn="l" defTabSz="457178" rtl="0" eaLnBrk="1" latinLnBrk="0" hangingPunct="1">
        <a:spcBef>
          <a:spcPct val="20000"/>
        </a:spcBef>
        <a:buClr>
          <a:schemeClr val="accent2"/>
        </a:buClr>
        <a:buFont typeface="Arial"/>
        <a:buChar char="–"/>
        <a:defRPr sz="2000" kern="1200">
          <a:solidFill>
            <a:schemeClr val="tx1"/>
          </a:solidFill>
          <a:latin typeface="Calibri"/>
          <a:ea typeface="+mn-ea"/>
          <a:cs typeface="+mn-cs"/>
        </a:defRPr>
      </a:lvl4pPr>
      <a:lvl5pPr marL="2057298" indent="-228589" algn="l" defTabSz="457178" rtl="0" eaLnBrk="1" latinLnBrk="0" hangingPunct="1">
        <a:spcBef>
          <a:spcPct val="20000"/>
        </a:spcBef>
        <a:buClr>
          <a:schemeClr val="accent2"/>
        </a:buClr>
        <a:buFont typeface="Arial"/>
        <a:buChar char="»"/>
        <a:defRPr sz="1800" kern="1200">
          <a:solidFill>
            <a:schemeClr val="tx1"/>
          </a:solidFill>
          <a:latin typeface="Calibri"/>
          <a:ea typeface="+mn-ea"/>
          <a:cs typeface="+mn-cs"/>
        </a:defRPr>
      </a:lvl5pPr>
      <a:lvl6pPr marL="2514474" indent="-228589" algn="l" defTabSz="4571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4571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4571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4571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7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1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8.tiff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5">
            <a:extLst>
              <a:ext uri="{FF2B5EF4-FFF2-40B4-BE49-F238E27FC236}">
                <a16:creationId xmlns:a16="http://schemas.microsoft.com/office/drawing/2014/main" id="{680CB17A-7B4E-C04D-B0DE-91ED7583CF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1114" y="1495831"/>
            <a:ext cx="88392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E9235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Glass Recycling </a:t>
            </a:r>
            <a:r>
              <a:rPr lang="en-US" sz="4400" b="1" dirty="0">
                <a:solidFill>
                  <a:prstClr val="white"/>
                </a:solidFill>
              </a:rPr>
              <a:t>in Today’s Market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A612AF-4AA7-0247-B338-72DD4574511F}"/>
              </a:ext>
            </a:extLst>
          </p:cNvPr>
          <p:cNvSpPr txBox="1"/>
          <p:nvPr/>
        </p:nvSpPr>
        <p:spPr>
          <a:xfrm>
            <a:off x="7886177" y="3619489"/>
            <a:ext cx="300640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Scott DeFife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President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Glass Packaging Institute (GPI)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Glass Recycling Foundation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white"/>
                </a:solidFill>
                <a:latin typeface="Calibri"/>
              </a:rPr>
              <a:t>sdefife@gpi.org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5604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38F51EC-17C1-E24F-8727-1229F9072201}"/>
              </a:ext>
            </a:extLst>
          </p:cNvPr>
          <p:cNvSpPr/>
          <p:nvPr/>
        </p:nvSpPr>
        <p:spPr bwMode="auto">
          <a:xfrm>
            <a:off x="538322" y="1265829"/>
            <a:ext cx="6977743" cy="499345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v"/>
              <a:defRPr/>
            </a:pPr>
            <a:r>
              <a:rPr lang="en-US" sz="2200" b="1" dirty="0">
                <a:solidFill>
                  <a:schemeClr val="bg2">
                    <a:lumMod val="10000"/>
                  </a:schemeClr>
                </a:solidFill>
                <a:latin typeface="Calibri"/>
              </a:rPr>
              <a:t>Food &amp; Beverage Packaging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Calibri"/>
              </a:rPr>
              <a:t> Supply Chain Essential - CISA Guidance Ensures States Aligned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v"/>
              <a:defRPr/>
            </a:pPr>
            <a:endParaRPr lang="en-US" sz="2200" dirty="0">
              <a:solidFill>
                <a:schemeClr val="bg2">
                  <a:lumMod val="10000"/>
                </a:schemeClr>
              </a:solidFill>
              <a:latin typeface="Calibri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v"/>
              <a:defRPr/>
            </a:pP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Calibri"/>
              </a:rPr>
              <a:t>Waste Management &amp; </a:t>
            </a:r>
            <a:r>
              <a:rPr lang="en-US" sz="2200" b="1" dirty="0">
                <a:solidFill>
                  <a:schemeClr val="bg2">
                    <a:lumMod val="10000"/>
                  </a:schemeClr>
                </a:solidFill>
                <a:latin typeface="Calibri"/>
              </a:rPr>
              <a:t>Recycling Deemed Essential during COVID</a:t>
            </a:r>
            <a:endParaRPr lang="en-US" sz="2200" dirty="0">
              <a:solidFill>
                <a:schemeClr val="bg2">
                  <a:lumMod val="10000"/>
                </a:schemeClr>
              </a:solidFill>
              <a:latin typeface="Calibri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v"/>
              <a:defRPr/>
            </a:pPr>
            <a:endParaRPr lang="en-US" sz="2200" dirty="0">
              <a:solidFill>
                <a:schemeClr val="bg2">
                  <a:lumMod val="10000"/>
                </a:schemeClr>
              </a:solidFill>
              <a:latin typeface="Calibri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v"/>
              <a:defRPr/>
            </a:pPr>
            <a:r>
              <a:rPr lang="en-US" sz="2200" b="1" dirty="0">
                <a:solidFill>
                  <a:schemeClr val="bg2">
                    <a:lumMod val="10000"/>
                  </a:schemeClr>
                </a:solidFill>
                <a:latin typeface="Calibri"/>
              </a:rPr>
              <a:t>Early in Crisis Record Consumer Demand Shifts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Calibri"/>
              </a:rPr>
              <a:t> to Grocery Staples &amp; All Bev Categories; levelled-off in Q2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v"/>
              <a:defRPr/>
            </a:pPr>
            <a:endParaRPr lang="en-US" sz="2200" dirty="0">
              <a:solidFill>
                <a:schemeClr val="bg2">
                  <a:lumMod val="10000"/>
                </a:schemeClr>
              </a:solidFill>
              <a:latin typeface="Calibri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v"/>
              <a:defRPr/>
            </a:pPr>
            <a:r>
              <a:rPr lang="en-US" sz="2200" b="1" dirty="0">
                <a:solidFill>
                  <a:schemeClr val="bg2">
                    <a:lumMod val="10000"/>
                  </a:schemeClr>
                </a:solidFill>
                <a:latin typeface="Calibri"/>
              </a:rPr>
              <a:t>Recycled content supply challenge 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Calibri"/>
              </a:rPr>
              <a:t>due to On-premise closures; Bottle-bill enforcement suspension; MRF / Hauler operational changes for health of workforce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defRPr/>
            </a:pP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Calibri"/>
              </a:rPr>
              <a:t>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v"/>
              <a:defRPr/>
            </a:pPr>
            <a:r>
              <a:rPr lang="en-US" sz="2200" b="1" dirty="0">
                <a:solidFill>
                  <a:schemeClr val="bg2">
                    <a:lumMod val="10000"/>
                  </a:schemeClr>
                </a:solidFill>
                <a:latin typeface="Calibri"/>
              </a:rPr>
              <a:t>E</a:t>
            </a:r>
            <a:r>
              <a:rPr lang="en-US" sz="2200" b="1" dirty="0">
                <a:solidFill>
                  <a:schemeClr val="bg2">
                    <a:lumMod val="10000"/>
                  </a:schemeClr>
                </a:solidFill>
              </a:rPr>
              <a:t>ducational Opportunity  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</a:rPr>
              <a:t>- Remind public on the link between cullet supply &amp; new container production;  Pilot innovative recovery options</a:t>
            </a:r>
            <a:endParaRPr lang="en-US" sz="2200" dirty="0">
              <a:solidFill>
                <a:schemeClr val="bg2">
                  <a:lumMod val="10000"/>
                </a:schemeClr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defRPr/>
            </a:pPr>
            <a:endParaRPr lang="en-US" sz="2200" dirty="0">
              <a:solidFill>
                <a:schemeClr val="bg2">
                  <a:lumMod val="10000"/>
                </a:schemeClr>
              </a:solidFill>
              <a:latin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2795A46-39FC-2642-9FBD-44C29954B27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9738" y="3712417"/>
            <a:ext cx="4691281" cy="2826496"/>
          </a:xfrm>
          <a:prstGeom prst="rect">
            <a:avLst/>
          </a:prstGeom>
          <a:noFill/>
        </p:spPr>
      </p:pic>
      <p:sp>
        <p:nvSpPr>
          <p:cNvPr id="41989" name="Slide Number Placeholder 4">
            <a:extLst>
              <a:ext uri="{FF2B5EF4-FFF2-40B4-BE49-F238E27FC236}">
                <a16:creationId xmlns:a16="http://schemas.microsoft.com/office/drawing/2014/main" id="{E6CED732-D580-E248-B44B-15D7FCF102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9901239" y="6356351"/>
            <a:ext cx="568325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  <a:buClrTx/>
              <a:buNone/>
              <a:defRPr/>
            </a:pPr>
            <a:fld id="{96F50B4B-4E51-5146-AF43-C8EF5F70AEE5}" type="slidenum">
              <a:rPr lang="en-US" altLang="en-US" sz="1200">
                <a:solidFill>
                  <a:schemeClr val="tx2"/>
                </a:solidFill>
                <a:latin typeface="Calibri"/>
              </a:rPr>
              <a:pPr>
                <a:spcBef>
                  <a:spcPts val="0"/>
                </a:spcBef>
                <a:spcAft>
                  <a:spcPts val="600"/>
                </a:spcAft>
                <a:buClrTx/>
                <a:buNone/>
                <a:defRPr/>
              </a:pPr>
              <a:t>2</a:t>
            </a:fld>
            <a:endParaRPr lang="en-US" altLang="en-US" sz="1200" dirty="0">
              <a:solidFill>
                <a:schemeClr val="tx2"/>
              </a:solidFill>
              <a:latin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44A50E-1BE5-8F41-AB56-39322918130E}"/>
              </a:ext>
            </a:extLst>
          </p:cNvPr>
          <p:cNvSpPr txBox="1"/>
          <p:nvPr/>
        </p:nvSpPr>
        <p:spPr>
          <a:xfrm>
            <a:off x="667032" y="508608"/>
            <a:ext cx="75124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Glass Container Industry – 2020 Operations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9116D4C-2000-BD4D-9963-30FBFFAFCFF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25098" y="678760"/>
            <a:ext cx="2481968" cy="28273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42550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71664DD5-461B-42EE-8ABA-62E1E25C4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 Glass Infrastructure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18AD13-324B-41CF-8FBF-7AC2EA28C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E3389-B3AD-C14F-89DE-FF8F66FFC7DE}" type="slidenum">
              <a:rPr lang="en-US" smtClean="0"/>
              <a:t>3</a:t>
            </a:fld>
            <a:endParaRPr lang="en-US" dirty="0"/>
          </a:p>
        </p:txBody>
      </p:sp>
      <p:pic>
        <p:nvPicPr>
          <p:cNvPr id="3" name="Picture 8">
            <a:extLst>
              <a:ext uri="{FF2B5EF4-FFF2-40B4-BE49-F238E27FC236}">
                <a16:creationId xmlns:a16="http://schemas.microsoft.com/office/drawing/2014/main" id="{0B15C465-1679-4975-B182-0BDE40BB0BA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59"/>
          <a:stretch/>
        </p:blipFill>
        <p:spPr>
          <a:xfrm>
            <a:off x="3980989" y="1368354"/>
            <a:ext cx="7664137" cy="495256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89F007B-AC3E-41C0-8A2F-2F5BCA6F1A1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" r="252" b="81738"/>
          <a:stretch/>
        </p:blipFill>
        <p:spPr>
          <a:xfrm>
            <a:off x="546875" y="1461330"/>
            <a:ext cx="2766443" cy="4120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CE0B8F2-145D-4FD3-BB43-F7A0412C34C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504" y="1910266"/>
            <a:ext cx="2766443" cy="1180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698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BA1EF82-8946-4389-83BF-2033B9E6D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 Glass Recycling Expansion – What is Possible?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019750-62F1-1247-A350-A3D63D319C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875" y="1183196"/>
            <a:ext cx="4096843" cy="5173159"/>
          </a:xfrm>
        </p:spPr>
        <p:txBody>
          <a:bodyPr/>
          <a:lstStyle/>
          <a:p>
            <a:r>
              <a:rPr lang="en-US" dirty="0"/>
              <a:t>According to the EPA Glass recycling peaked in 2015; held steady since.   </a:t>
            </a:r>
          </a:p>
          <a:p>
            <a:r>
              <a:rPr lang="en-US" dirty="0"/>
              <a:t>EU captures 2x+ % glass than US; fundamental differences in recovery/ deposit systems </a:t>
            </a:r>
          </a:p>
          <a:p>
            <a:r>
              <a:rPr lang="en-US" dirty="0"/>
              <a:t>Uncollected On-premise glass = 50% more than all deposit state glass</a:t>
            </a:r>
          </a:p>
          <a:p>
            <a:r>
              <a:rPr lang="en-US" dirty="0"/>
              <a:t>Industry studying ways to drive US Average to 50%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8" name="Picture 7" descr="GPI_Logo_vector_white.png">
            <a:extLst>
              <a:ext uri="{FF2B5EF4-FFF2-40B4-BE49-F238E27FC236}">
                <a16:creationId xmlns:a16="http://schemas.microsoft.com/office/drawing/2014/main" id="{2622FB43-B151-49CA-A799-DAA23A6E648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4945" y="-794"/>
            <a:ext cx="1986323" cy="1317300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185AA167-373D-BB44-9273-A3687B446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0E2F7-0470-0E4D-8E73-420ECD05246F}" type="slidenum">
              <a:rPr lang="en-US" smtClean="0">
                <a:solidFill>
                  <a:srgbClr val="777777"/>
                </a:solidFill>
              </a:rPr>
              <a:pPr/>
              <a:t>4</a:t>
            </a:fld>
            <a:endParaRPr lang="en-US" dirty="0">
              <a:solidFill>
                <a:srgbClr val="777777"/>
              </a:solidFill>
            </a:endParaRPr>
          </a:p>
        </p:txBody>
      </p:sp>
      <p:pic>
        <p:nvPicPr>
          <p:cNvPr id="3" name="Picture 2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7508B0EA-AA4A-F841-8ECA-C21BECD8D1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8115" y="1183197"/>
            <a:ext cx="7046395" cy="5497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839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5A993FF-9E23-3C4D-9622-4A877047CA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547" y="0"/>
            <a:ext cx="104594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1156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Picture 72">
            <a:extLst>
              <a:ext uri="{FF2B5EF4-FFF2-40B4-BE49-F238E27FC236}">
                <a16:creationId xmlns:a16="http://schemas.microsoft.com/office/drawing/2014/main" id="{935ACA36-740B-2647-A4D1-7965AB35F36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258" y="1183197"/>
            <a:ext cx="11049485" cy="490028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C189EB9-34A4-5145-B921-0BA6355B52E5}"/>
              </a:ext>
            </a:extLst>
          </p:cNvPr>
          <p:cNvSpPr/>
          <p:nvPr/>
        </p:nvSpPr>
        <p:spPr>
          <a:xfrm>
            <a:off x="0" y="6083478"/>
            <a:ext cx="12192000" cy="6461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Material Flow Across the Value Chain – Non-Redemption States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73E1880E-3BF3-594A-8B43-84AEB8513046}"/>
              </a:ext>
            </a:extLst>
          </p:cNvPr>
          <p:cNvSpPr txBox="1"/>
          <p:nvPr/>
        </p:nvSpPr>
        <p:spPr>
          <a:xfrm>
            <a:off x="8778240" y="0"/>
            <a:ext cx="3413760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1219170">
              <a:defRPr/>
            </a:pPr>
            <a:r>
              <a:rPr lang="en-US" sz="1333" i="1" dirty="0">
                <a:solidFill>
                  <a:srgbClr val="404040"/>
                </a:solidFill>
                <a:latin typeface="Tw Cen MT" panose="020B0602020104020603" pitchFamily="34" charset="77"/>
              </a:rPr>
              <a:t>RRS 2016 data </a:t>
            </a:r>
          </a:p>
        </p:txBody>
      </p:sp>
    </p:spTree>
    <p:extLst>
      <p:ext uri="{BB962C8B-B14F-4D97-AF65-F5344CB8AC3E}">
        <p14:creationId xmlns:p14="http://schemas.microsoft.com/office/powerpoint/2010/main" val="2532967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39AA4B0-FCB8-4BC6-B54C-2D3E0A2CD2E0}"/>
              </a:ext>
            </a:extLst>
          </p:cNvPr>
          <p:cNvSpPr txBox="1"/>
          <p:nvPr/>
        </p:nvSpPr>
        <p:spPr>
          <a:xfrm>
            <a:off x="562062" y="1186882"/>
            <a:ext cx="7698101" cy="580774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defTabSz="1219170">
              <a:lnSpc>
                <a:spcPct val="90000"/>
              </a:lnSpc>
              <a:spcBef>
                <a:spcPct val="20000"/>
              </a:spcBef>
              <a:buClr>
                <a:srgbClr val="4E9235"/>
              </a:buClr>
              <a:defRPr/>
            </a:pPr>
            <a:r>
              <a:rPr lang="en-US" sz="2400" dirty="0">
                <a:solidFill>
                  <a:schemeClr val="accent1"/>
                </a:solidFill>
              </a:rPr>
              <a:t>	</a:t>
            </a:r>
          </a:p>
          <a:p>
            <a:pPr marL="342900" lvl="0" indent="-342900" defTabSz="1219170">
              <a:lnSpc>
                <a:spcPct val="90000"/>
              </a:lnSpc>
              <a:spcBef>
                <a:spcPct val="20000"/>
              </a:spcBef>
              <a:buClr>
                <a:srgbClr val="4E9235"/>
              </a:buClr>
              <a:buFont typeface="Wingdings" pitchFamily="2" charset="2"/>
              <a:buChar char="v"/>
              <a:defRPr/>
            </a:pPr>
            <a:r>
              <a:rPr lang="en-US" sz="2200" dirty="0">
                <a:solidFill>
                  <a:schemeClr val="accent1"/>
                </a:solidFill>
              </a:rPr>
              <a:t>Refillables and Re-usable Programs Growing</a:t>
            </a:r>
          </a:p>
          <a:p>
            <a:pPr marL="342900" lvl="0" indent="-342900" defTabSz="1219170">
              <a:lnSpc>
                <a:spcPct val="90000"/>
              </a:lnSpc>
              <a:spcBef>
                <a:spcPct val="20000"/>
              </a:spcBef>
              <a:buClr>
                <a:srgbClr val="4E9235"/>
              </a:buClr>
              <a:buFont typeface="Wingdings" pitchFamily="2" charset="2"/>
              <a:buChar char="v"/>
              <a:defRPr/>
            </a:pPr>
            <a:r>
              <a:rPr lang="en-US" sz="2200" dirty="0">
                <a:solidFill>
                  <a:schemeClr val="accent1"/>
                </a:solidFill>
              </a:rPr>
              <a:t>OBRC Craft Refillables</a:t>
            </a:r>
          </a:p>
          <a:p>
            <a:pPr marL="342900" lvl="0" indent="-342900" defTabSz="1219170">
              <a:lnSpc>
                <a:spcPct val="90000"/>
              </a:lnSpc>
              <a:spcBef>
                <a:spcPct val="20000"/>
              </a:spcBef>
              <a:buClr>
                <a:srgbClr val="4E9235"/>
              </a:buClr>
              <a:buFont typeface="Wingdings" pitchFamily="2" charset="2"/>
              <a:buChar char="v"/>
              <a:defRPr/>
            </a:pPr>
            <a:r>
              <a:rPr lang="en-US" sz="2200" dirty="0">
                <a:solidFill>
                  <a:schemeClr val="accent1"/>
                </a:solidFill>
              </a:rPr>
              <a:t>Dairy Refillable Growth</a:t>
            </a:r>
          </a:p>
          <a:p>
            <a:pPr marL="342900" lvl="0" indent="-342900" defTabSz="1219170">
              <a:lnSpc>
                <a:spcPct val="90000"/>
              </a:lnSpc>
              <a:spcBef>
                <a:spcPct val="20000"/>
              </a:spcBef>
              <a:buClr>
                <a:srgbClr val="4E9235"/>
              </a:buClr>
              <a:buFont typeface="Wingdings" pitchFamily="2" charset="2"/>
              <a:buChar char="v"/>
              <a:defRPr/>
            </a:pPr>
            <a:endParaRPr lang="en-US" sz="2200" dirty="0">
              <a:solidFill>
                <a:schemeClr val="accent1"/>
              </a:solidFill>
            </a:endParaRPr>
          </a:p>
          <a:p>
            <a:pPr lvl="0" defTabSz="1219170">
              <a:lnSpc>
                <a:spcPct val="90000"/>
              </a:lnSpc>
              <a:spcBef>
                <a:spcPct val="20000"/>
              </a:spcBef>
              <a:buClr>
                <a:srgbClr val="4E9235"/>
              </a:buClr>
              <a:defRPr/>
            </a:pPr>
            <a:r>
              <a:rPr lang="en-US" sz="2400" b="1" dirty="0">
                <a:solidFill>
                  <a:schemeClr val="accent1"/>
                </a:solidFill>
                <a:latin typeface="Calibri" panose="020F0502020204030204"/>
              </a:rPr>
              <a:t>Glass Drop-offs Work Where MRFs Don’t or Won’t </a:t>
            </a:r>
            <a:endParaRPr lang="en-US" sz="2400" dirty="0">
              <a:solidFill>
                <a:schemeClr val="accent1"/>
              </a:solidFill>
              <a:latin typeface="Calibri" panose="020F0502020204030204"/>
            </a:endParaRPr>
          </a:p>
          <a:p>
            <a:pPr marL="342900" lvl="0" indent="-342900">
              <a:buFont typeface="Wingdings" pitchFamily="2" charset="2"/>
              <a:buChar char="v"/>
              <a:defRPr/>
            </a:pPr>
            <a:r>
              <a:rPr lang="en-US" sz="2200" dirty="0">
                <a:solidFill>
                  <a:schemeClr val="accent1"/>
                </a:solidFill>
              </a:rPr>
              <a:t>Single-Stream only as good as the target facility </a:t>
            </a:r>
          </a:p>
          <a:p>
            <a:pPr marL="342900" lvl="0" indent="-342900">
              <a:buFont typeface="Wingdings" pitchFamily="2" charset="2"/>
              <a:buChar char="v"/>
              <a:defRPr/>
            </a:pPr>
            <a:r>
              <a:rPr lang="en-US" sz="2200" dirty="0">
                <a:solidFill>
                  <a:schemeClr val="accent1"/>
                </a:solidFill>
              </a:rPr>
              <a:t>Municipal contract power is limited in many regions</a:t>
            </a:r>
          </a:p>
          <a:p>
            <a:pPr marL="342900" lvl="0" indent="-342900">
              <a:buFont typeface="Wingdings" pitchFamily="2" charset="2"/>
              <a:buChar char="v"/>
              <a:defRPr/>
            </a:pPr>
            <a:r>
              <a:rPr lang="en-US" sz="2200" dirty="0">
                <a:solidFill>
                  <a:schemeClr val="accent1"/>
                </a:solidFill>
              </a:rPr>
              <a:t>Many MRFs incented to landfill glass</a:t>
            </a:r>
          </a:p>
          <a:p>
            <a:pPr marL="342900" lvl="0" indent="-342900">
              <a:buFont typeface="Wingdings" pitchFamily="2" charset="2"/>
              <a:buChar char="v"/>
              <a:defRPr/>
            </a:pPr>
            <a:r>
              <a:rPr lang="en-US" sz="2200" dirty="0">
                <a:solidFill>
                  <a:schemeClr val="accent1"/>
                </a:solidFill>
              </a:rPr>
              <a:t>Haulers and Landfill companies Lie about Glass</a:t>
            </a:r>
          </a:p>
          <a:p>
            <a:pPr marL="342900" lvl="0" indent="-342900">
              <a:buFont typeface="Wingdings" pitchFamily="2" charset="2"/>
              <a:buChar char="v"/>
              <a:defRPr/>
            </a:pPr>
            <a:r>
              <a:rPr lang="en-US" sz="2200" dirty="0">
                <a:solidFill>
                  <a:schemeClr val="accent1"/>
                </a:solidFill>
              </a:rPr>
              <a:t>Volume vs Quality  / Really an Issue of Yield</a:t>
            </a:r>
          </a:p>
          <a:p>
            <a:pPr marL="342900" lvl="0" indent="-342900">
              <a:buFont typeface="Wingdings" pitchFamily="2" charset="2"/>
              <a:buChar char="v"/>
              <a:defRPr/>
            </a:pPr>
            <a:r>
              <a:rPr lang="en-US" sz="2200" dirty="0">
                <a:solidFill>
                  <a:schemeClr val="accent1"/>
                </a:solidFill>
              </a:rPr>
              <a:t>Drop-off Quality High, Flexible Siting</a:t>
            </a:r>
          </a:p>
          <a:p>
            <a:pPr marL="342900" lvl="0" indent="-342900">
              <a:buFont typeface="Wingdings" pitchFamily="2" charset="2"/>
              <a:buChar char="v"/>
              <a:defRPr/>
            </a:pPr>
            <a:r>
              <a:rPr lang="en-US" sz="2200" dirty="0">
                <a:solidFill>
                  <a:schemeClr val="accent1"/>
                </a:solidFill>
              </a:rPr>
              <a:t>Great for Partnerships and Educating Consumers</a:t>
            </a:r>
          </a:p>
          <a:p>
            <a:pPr lvl="0" defTabSz="1219170">
              <a:lnSpc>
                <a:spcPct val="90000"/>
              </a:lnSpc>
              <a:spcBef>
                <a:spcPct val="20000"/>
              </a:spcBef>
              <a:buClr>
                <a:srgbClr val="4E9235"/>
              </a:buClr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891" lvl="0" indent="-342891" defTabSz="1219170">
              <a:lnSpc>
                <a:spcPct val="90000"/>
              </a:lnSpc>
              <a:spcBef>
                <a:spcPct val="20000"/>
              </a:spcBef>
              <a:buClr>
                <a:srgbClr val="4E9235"/>
              </a:buClr>
              <a:buFont typeface="Wingdings" pitchFamily="2" charset="2"/>
              <a:buChar char="v"/>
              <a:defRPr/>
            </a:pPr>
            <a:endParaRPr lang="en-US" sz="2000" dirty="0">
              <a:solidFill>
                <a:prstClr val="black"/>
              </a:solidFill>
              <a:latin typeface="Calibri" panose="020F0502020204030204"/>
            </a:endParaRPr>
          </a:p>
          <a:p>
            <a:pPr lvl="0" defTabSz="1219170">
              <a:lnSpc>
                <a:spcPct val="90000"/>
              </a:lnSpc>
              <a:spcBef>
                <a:spcPct val="20000"/>
              </a:spcBef>
              <a:buClr>
                <a:srgbClr val="4E9235"/>
              </a:buClr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		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3AC3B130-2981-452D-A346-7F80725AAF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76999"/>
            <a:ext cx="18473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D49B1CB-A4EC-449B-8322-F3D4C138C2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-124599"/>
            <a:ext cx="18473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5785CDB-6620-2A4B-8247-1D976F43963B}"/>
              </a:ext>
            </a:extLst>
          </p:cNvPr>
          <p:cNvSpPr txBox="1"/>
          <p:nvPr/>
        </p:nvSpPr>
        <p:spPr>
          <a:xfrm>
            <a:off x="-219942" y="741269"/>
            <a:ext cx="7923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1"/>
                </a:solidFill>
              </a:rPr>
              <a:t>Alternative Solutions</a:t>
            </a:r>
          </a:p>
        </p:txBody>
      </p:sp>
      <p:pic>
        <p:nvPicPr>
          <p:cNvPr id="5" name="Picture 4" descr="A double decker bus parked on the side of a road&#10;&#10;Description automatically generated">
            <a:extLst>
              <a:ext uri="{FF2B5EF4-FFF2-40B4-BE49-F238E27FC236}">
                <a16:creationId xmlns:a16="http://schemas.microsoft.com/office/drawing/2014/main" id="{414E05BB-BF3F-4840-8CB0-9ABEA555DE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2470" y="3861224"/>
            <a:ext cx="4640487" cy="2568154"/>
          </a:xfrm>
          <a:prstGeom prst="rect">
            <a:avLst/>
          </a:prstGeom>
        </p:spPr>
      </p:pic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4D74CB74-1FBD-984C-BB78-C2531CFA5A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4508" y="1074624"/>
            <a:ext cx="3693429" cy="1872501"/>
          </a:xfrm>
          <a:prstGeom prst="rect">
            <a:avLst/>
          </a:prstGeom>
        </p:spPr>
      </p:pic>
      <p:pic>
        <p:nvPicPr>
          <p:cNvPr id="11" name="Picture 10" descr="A close up of a bottle&#10;&#10;Description automatically generated">
            <a:extLst>
              <a:ext uri="{FF2B5EF4-FFF2-40B4-BE49-F238E27FC236}">
                <a16:creationId xmlns:a16="http://schemas.microsoft.com/office/drawing/2014/main" id="{B7D108AA-5A4F-8041-819A-47D938981A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1993" y="428622"/>
            <a:ext cx="3838501" cy="1136165"/>
          </a:xfrm>
          <a:prstGeom prst="rect">
            <a:avLst/>
          </a:prstGeom>
        </p:spPr>
      </p:pic>
      <p:pic>
        <p:nvPicPr>
          <p:cNvPr id="14" name="Picture 13" descr="A picture containing knife&#10;&#10;Description automatically generated">
            <a:extLst>
              <a:ext uri="{FF2B5EF4-FFF2-40B4-BE49-F238E27FC236}">
                <a16:creationId xmlns:a16="http://schemas.microsoft.com/office/drawing/2014/main" id="{72371699-12D8-C744-BFD4-AAB6531C7C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285" y="1266092"/>
            <a:ext cx="3441253" cy="8797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5D2B288-4898-1D49-BA0E-18CE70CD239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63844" y="2521628"/>
            <a:ext cx="2996694" cy="1951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116394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Glass Packaging Institute">
      <a:dk1>
        <a:srgbClr val="404040"/>
      </a:dk1>
      <a:lt1>
        <a:sysClr val="window" lastClr="FFFFFF"/>
      </a:lt1>
      <a:dk2>
        <a:srgbClr val="777777"/>
      </a:dk2>
      <a:lt2>
        <a:srgbClr val="DDDDDD"/>
      </a:lt2>
      <a:accent1>
        <a:srgbClr val="107661"/>
      </a:accent1>
      <a:accent2>
        <a:srgbClr val="4E9235"/>
      </a:accent2>
      <a:accent3>
        <a:srgbClr val="BD6931"/>
      </a:accent3>
      <a:accent4>
        <a:srgbClr val="F2AE1E"/>
      </a:accent4>
      <a:accent5>
        <a:srgbClr val="66031F"/>
      </a:accent5>
      <a:accent6>
        <a:srgbClr val="BBD3C6"/>
      </a:accent6>
      <a:hlink>
        <a:srgbClr val="107661"/>
      </a:hlink>
      <a:folHlink>
        <a:srgbClr val="5AA19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GPI_New_PresentationTemplate_Calibri_WithBar" id="{F819DC3D-01AE-3C48-ABAF-BB87B5944066}" vid="{11752129-C791-C047-8B76-62ED5EDF17C4}"/>
    </a:ext>
  </a:extLst>
</a:theme>
</file>

<file path=ppt/theme/theme2.xml><?xml version="1.0" encoding="utf-8"?>
<a:theme xmlns:a="http://schemas.openxmlformats.org/drawingml/2006/main" name="3_Office Theme">
  <a:themeElements>
    <a:clrScheme name="Glass Packaging Institute">
      <a:dk1>
        <a:srgbClr val="404040"/>
      </a:dk1>
      <a:lt1>
        <a:sysClr val="window" lastClr="FFFFFF"/>
      </a:lt1>
      <a:dk2>
        <a:srgbClr val="777777"/>
      </a:dk2>
      <a:lt2>
        <a:srgbClr val="DDDDDD"/>
      </a:lt2>
      <a:accent1>
        <a:srgbClr val="107661"/>
      </a:accent1>
      <a:accent2>
        <a:srgbClr val="4E9235"/>
      </a:accent2>
      <a:accent3>
        <a:srgbClr val="BD6931"/>
      </a:accent3>
      <a:accent4>
        <a:srgbClr val="F2AE1E"/>
      </a:accent4>
      <a:accent5>
        <a:srgbClr val="66031F"/>
      </a:accent5>
      <a:accent6>
        <a:srgbClr val="BBD3C6"/>
      </a:accent6>
      <a:hlink>
        <a:srgbClr val="107661"/>
      </a:hlink>
      <a:folHlink>
        <a:srgbClr val="5AA19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GPI_New_PresentationTemplate_Calibri_WithBar" id="{F819DC3D-01AE-3C48-ABAF-BB87B5944066}" vid="{11752129-C791-C047-8B76-62ED5EDF17C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353A5C1D432E24C8E93D366ADD09122" ma:contentTypeVersion="12" ma:contentTypeDescription="Create a new document." ma:contentTypeScope="" ma:versionID="526aaaaf15b13174e50f52e1b3a12be8">
  <xsd:schema xmlns:xsd="http://www.w3.org/2001/XMLSchema" xmlns:xs="http://www.w3.org/2001/XMLSchema" xmlns:p="http://schemas.microsoft.com/office/2006/metadata/properties" xmlns:ns2="ce80d78f-8e15-4eee-8dfd-1f1311999a75" xmlns:ns3="b282199b-4ca4-44fe-b967-053ff9ab262a" targetNamespace="http://schemas.microsoft.com/office/2006/metadata/properties" ma:root="true" ma:fieldsID="44a69c210da2729d950c81968b8a6678" ns2:_="" ns3:_="">
    <xsd:import namespace="ce80d78f-8e15-4eee-8dfd-1f1311999a75"/>
    <xsd:import namespace="b282199b-4ca4-44fe-b967-053ff9ab262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80d78f-8e15-4eee-8dfd-1f1311999a7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82199b-4ca4-44fe-b967-053ff9ab262a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10DFBC9-8F72-4B76-A368-EF602A056A86}">
  <ds:schemaRefs>
    <ds:schemaRef ds:uri="b282199b-4ca4-44fe-b967-053ff9ab262a"/>
    <ds:schemaRef ds:uri="ce80d78f-8e15-4eee-8dfd-1f1311999a7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4A382140-C02B-46A6-B947-7A77CD12FA19}">
  <ds:schemaRefs>
    <ds:schemaRef ds:uri="b282199b-4ca4-44fe-b967-053ff9ab262a"/>
    <ds:schemaRef ds:uri="ce80d78f-8e15-4eee-8dfd-1f1311999a75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0185F458-2E3D-4FAC-8815-E796A329379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9026</TotalTime>
  <Words>480</Words>
  <Application>Microsoft Office PowerPoint</Application>
  <PresentationFormat>Widescreen</PresentationFormat>
  <Paragraphs>62</Paragraphs>
  <Slides>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Tw Cen MT</vt:lpstr>
      <vt:lpstr>Wingdings</vt:lpstr>
      <vt:lpstr>2_Office Theme</vt:lpstr>
      <vt:lpstr>3_Office Theme</vt:lpstr>
      <vt:lpstr>PowerPoint Presentation</vt:lpstr>
      <vt:lpstr>PowerPoint Presentation</vt:lpstr>
      <vt:lpstr>US Glass Infrastructure</vt:lpstr>
      <vt:lpstr>US Glass Recycling Expansion – What is Possible?</vt:lpstr>
      <vt:lpstr>PowerPoint Presentation</vt:lpstr>
      <vt:lpstr>Material Flow Across the Value Chain – Non-Redemption States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USE OF GLASS CULLET IN FIBER GLASS INSULATION</dc:title>
  <dc:creator>Angus Crane</dc:creator>
  <cp:lastModifiedBy>Gina Lee</cp:lastModifiedBy>
  <cp:revision>39</cp:revision>
  <dcterms:created xsi:type="dcterms:W3CDTF">2020-01-15T22:02:43Z</dcterms:created>
  <dcterms:modified xsi:type="dcterms:W3CDTF">2020-07-22T01:31:42Z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0x010100B353A5C1D432E24C8E93D366ADD09122</vt:lpwstr>
  </property>
</Properties>
</file>