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5" r:id="rId3"/>
    <p:sldId id="388" r:id="rId4"/>
    <p:sldId id="387" r:id="rId5"/>
    <p:sldId id="381" r:id="rId6"/>
    <p:sldId id="389" r:id="rId7"/>
    <p:sldId id="36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 Bucey" initials="CB" lastIdx="1" clrIdx="0">
    <p:extLst>
      <p:ext uri="{19B8F6BF-5375-455C-9EA6-DF929625EA0E}">
        <p15:presenceInfo xmlns:p15="http://schemas.microsoft.com/office/powerpoint/2012/main" userId="S-1-5-21-2018710136-1096437077-1726288727-1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6"/>
    <a:srgbClr val="00B6E8"/>
    <a:srgbClr val="7DB901"/>
    <a:srgbClr val="F75234"/>
    <a:srgbClr val="FF8A15"/>
    <a:srgbClr val="FF8B14"/>
    <a:srgbClr val="F65135"/>
    <a:srgbClr val="8EC42F"/>
    <a:srgbClr val="2F4799"/>
    <a:srgbClr val="6FB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3" autoAdjust="0"/>
    <p:restoredTop sz="83314" autoAdjust="0"/>
  </p:normalViewPr>
  <p:slideViewPr>
    <p:cSldViewPr snapToGrid="0">
      <p:cViewPr varScale="1">
        <p:scale>
          <a:sx n="44" d="100"/>
          <a:sy n="44" d="100"/>
        </p:scale>
        <p:origin x="99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"/>
    </p:cViewPr>
  </p:sorterViewPr>
  <p:notesViewPr>
    <p:cSldViewPr snapToGrid="0">
      <p:cViewPr varScale="1">
        <p:scale>
          <a:sx n="51" d="100"/>
          <a:sy n="51" d="100"/>
        </p:scale>
        <p:origin x="2676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23E3-E331-C848-9D02-A065E2E65613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24F0-3761-1849-AE0C-95AB21461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FB2778-81BF-439C-A5AE-9D9EB201B92E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EBF9A0-F990-4737-8E5C-54E86AC8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9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F9A0-F990-4737-8E5C-54E86AC881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8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F9A0-F990-4737-8E5C-54E86AC881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focus on high value markets because glass is expensive to recycle due to contamination and logistics.  It also allows for glass’s product lifecycle to continue.  What does that mean?  A circular economy.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F9A0-F990-4737-8E5C-54E86AC88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F9A0-F990-4737-8E5C-54E86AC8816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7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F9A0-F990-4737-8E5C-54E86AC881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focus on high value markets because glass is expensive to recycle due to contamination and logistics.  It also allows for glass’s product lifecycle to continue.  What does that mean?  A circular economy.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F9A0-F990-4737-8E5C-54E86AC88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F9A0-F990-4737-8E5C-54E86AC88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025" y="15752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25" y="4187964"/>
            <a:ext cx="9144000" cy="8012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E10C-8289-43FE-AC8D-AA411C770C9B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AF6B-A2B5-45F6-A8EE-C891AD65F42C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EDB6-AE5D-42A2-9000-DCA2CAAD9E1A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6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" y="12"/>
            <a:ext cx="6025319" cy="1659455"/>
          </a:xfrm>
          <a:prstGeom prst="rect">
            <a:avLst/>
          </a:prstGeom>
          <a:solidFill>
            <a:srgbClr val="6FB1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48" y="352119"/>
            <a:ext cx="4827815" cy="60511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venir Heavy" panose="020B0703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82E26"/>
                </a:solidFill>
                <a:latin typeface="Avenir Book" panose="02000503020000020003" pitchFamily="2" charset="0"/>
              </a:defRPr>
            </a:lvl1pPr>
            <a:lvl2pPr>
              <a:defRPr>
                <a:solidFill>
                  <a:srgbClr val="382E26"/>
                </a:solidFill>
                <a:latin typeface="Avenir Book" panose="02000503020000020003" pitchFamily="2" charset="0"/>
              </a:defRPr>
            </a:lvl2pPr>
            <a:lvl3pPr>
              <a:defRPr>
                <a:solidFill>
                  <a:srgbClr val="382E26"/>
                </a:solidFill>
                <a:latin typeface="Avenir Book" panose="02000503020000020003" pitchFamily="2" charset="0"/>
              </a:defRPr>
            </a:lvl3pPr>
            <a:lvl4pPr>
              <a:defRPr>
                <a:solidFill>
                  <a:srgbClr val="382E26"/>
                </a:solidFill>
                <a:latin typeface="Avenir Book" panose="02000503020000020003" pitchFamily="2" charset="0"/>
              </a:defRPr>
            </a:lvl4pPr>
            <a:lvl5pPr>
              <a:defRPr>
                <a:solidFill>
                  <a:srgbClr val="382E26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7811"/>
            <a:ext cx="12192000" cy="330201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/>
              <a:t>Company Confidential. 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1750"/>
            <a:ext cx="2743200" cy="365125"/>
          </a:xfrm>
        </p:spPr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940508"/>
            <a:ext cx="4827587" cy="3746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9" name="Picture 2" descr="https://pbs.twimg.com/profile_images/576142403410661376/3Dx3nKjo.jpeg">
            <a:extLst>
              <a:ext uri="{FF2B5EF4-FFF2-40B4-BE49-F238E27FC236}">
                <a16:creationId xmlns:a16="http://schemas.microsoft.com/office/drawing/2014/main" id="{72EAAD92-1F44-4497-BD51-D99A473838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4" b="38397"/>
          <a:stretch/>
        </p:blipFill>
        <p:spPr bwMode="auto">
          <a:xfrm>
            <a:off x="9274193" y="365126"/>
            <a:ext cx="2428847" cy="6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9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C9DE-4B84-4160-A504-1CE808B3D3F0}" type="datetime1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1738"/>
            <a:ext cx="2743200" cy="365125"/>
          </a:xfrm>
        </p:spPr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2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136C-51E4-48DA-9308-99BD40DF7106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B0D4-BDDF-4573-A13C-ED2CD1B03734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2459-8D71-4FD6-B24A-D3243B6A18BD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6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BC5C-A764-4899-BBEC-3B21133EA380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2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518-4BA7-468F-9528-F9A51095CDCF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E4F2-00B1-4E5C-816C-70FB3776D9DA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9364-5065-458E-B7AE-1CFFA4845FD9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0123-E5E3-43B9-AD8B-1283357B8732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0F92-CA9A-4B82-BCBF-57EAC604A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hennemann@strategicmaterial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hyperlink" Target="mailto:info@strategicmaterial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12808" y="2562510"/>
            <a:ext cx="8846016" cy="238760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Recycling glass with alternative collections</a:t>
            </a:r>
            <a:endParaRPr lang="en-US" sz="5000" b="1" spc="300" dirty="0">
              <a:solidFill>
                <a:srgbClr val="382E26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FA422-40E3-453F-A0AC-27BCFD6F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13" y="73094"/>
            <a:ext cx="1268055" cy="801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9457B-3C46-44AB-B070-E9225246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9" y="-69785"/>
            <a:ext cx="965511" cy="10870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664335D-EC1F-4C01-91F0-D6CE638F9B3B}"/>
              </a:ext>
            </a:extLst>
          </p:cNvPr>
          <p:cNvSpPr txBox="1">
            <a:spLocks/>
          </p:cNvSpPr>
          <p:nvPr/>
        </p:nvSpPr>
        <p:spPr>
          <a:xfrm>
            <a:off x="105878" y="400559"/>
            <a:ext cx="9144000" cy="801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8EC42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rgbClr val="3B2E25"/>
                </a:solidFill>
              </a:rPr>
              <a:t>Proud Members of: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3709E-22FB-479D-B9DA-038A413940B5}"/>
              </a:ext>
            </a:extLst>
          </p:cNvPr>
          <p:cNvCxnSpPr/>
          <p:nvPr/>
        </p:nvCxnSpPr>
        <p:spPr>
          <a:xfrm>
            <a:off x="775504" y="5185458"/>
            <a:ext cx="9919504" cy="0"/>
          </a:xfrm>
          <a:prstGeom prst="line">
            <a:avLst/>
          </a:prstGeom>
          <a:ln>
            <a:solidFill>
              <a:srgbClr val="3B2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A39E15DE-F6A8-4E84-9B39-46FD83FED4B1}"/>
              </a:ext>
            </a:extLst>
          </p:cNvPr>
          <p:cNvSpPr txBox="1">
            <a:spLocks/>
          </p:cNvSpPr>
          <p:nvPr/>
        </p:nvSpPr>
        <p:spPr>
          <a:xfrm>
            <a:off x="775504" y="5656155"/>
            <a:ext cx="9144000" cy="801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8EC42F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Hennemann | VP, Marketing &amp; Communications</a:t>
            </a:r>
          </a:p>
          <a:p>
            <a:r>
              <a:rPr lang="en-US" sz="24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Materials – NA’s Largest Glass Recycler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63D9C02-F9BF-4283-B7AD-467B49182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49" y="93414"/>
            <a:ext cx="893752" cy="72624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60490-5DA0-471D-908F-75D5CC9D7F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3"/>
          <a:stretch/>
        </p:blipFill>
        <p:spPr>
          <a:xfrm>
            <a:off x="8422640" y="5407472"/>
            <a:ext cx="2272368" cy="6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692D0B-FC81-4C77-925E-4D07D4F63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4"/>
          <a:stretch/>
        </p:blipFill>
        <p:spPr>
          <a:xfrm>
            <a:off x="-2948451" y="1515388"/>
            <a:ext cx="14526668" cy="72766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6025319" cy="1659455"/>
          </a:xfrm>
          <a:prstGeom prst="rect">
            <a:avLst/>
          </a:prstGeom>
          <a:solidFill>
            <a:srgbClr val="6FB1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83" y="189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footprint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A3F37B-E3DA-400A-BA9E-A23FA6098292}"/>
              </a:ext>
            </a:extLst>
          </p:cNvPr>
          <p:cNvGrpSpPr/>
          <p:nvPr/>
        </p:nvGrpSpPr>
        <p:grpSpPr>
          <a:xfrm>
            <a:off x="3731031" y="2068509"/>
            <a:ext cx="266323" cy="266323"/>
            <a:chOff x="838200" y="2426329"/>
            <a:chExt cx="483606" cy="483606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6A5F9429-F3DE-4E81-B814-17EC1667F56E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F41F5A-BE94-46B4-9272-739DB2599909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C09392-B905-455D-89A2-534F096968A9}"/>
              </a:ext>
            </a:extLst>
          </p:cNvPr>
          <p:cNvGrpSpPr/>
          <p:nvPr/>
        </p:nvGrpSpPr>
        <p:grpSpPr>
          <a:xfrm>
            <a:off x="4578575" y="3539396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BE7304DB-30CC-4B4A-8CFC-FEC0A9D578B0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499865-C755-4727-BF96-1970DF497694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1C92C-ABDE-4974-864E-A882520381DC}"/>
              </a:ext>
            </a:extLst>
          </p:cNvPr>
          <p:cNvGrpSpPr/>
          <p:nvPr/>
        </p:nvGrpSpPr>
        <p:grpSpPr>
          <a:xfrm>
            <a:off x="4027682" y="4112006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D8E0FA36-B453-43FF-A381-510BF01DE1DC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435852-3D9D-404F-BE72-537AA8B37F4D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30014-C45A-487E-A237-BD32B978D96A}"/>
              </a:ext>
            </a:extLst>
          </p:cNvPr>
          <p:cNvGrpSpPr/>
          <p:nvPr/>
        </p:nvGrpSpPr>
        <p:grpSpPr>
          <a:xfrm>
            <a:off x="4238519" y="4887446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B0FE0187-7530-4A38-9E0D-A170F66C4681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C0F50A-E044-4B3D-9F19-A16C2A12BEF9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61099D-B7D6-40A8-9068-0D942927D816}"/>
              </a:ext>
            </a:extLst>
          </p:cNvPr>
          <p:cNvGrpSpPr/>
          <p:nvPr/>
        </p:nvGrpSpPr>
        <p:grpSpPr>
          <a:xfrm>
            <a:off x="3786062" y="4793115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D8C3DA13-D36D-4F1F-B6AA-88BDEE7E9DA0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66897C-0F99-4ADE-9743-4AF254ED7A4A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3B5972-511A-4F6A-ADDB-3AC8FBA94614}"/>
              </a:ext>
            </a:extLst>
          </p:cNvPr>
          <p:cNvGrpSpPr/>
          <p:nvPr/>
        </p:nvGrpSpPr>
        <p:grpSpPr>
          <a:xfrm>
            <a:off x="3484234" y="4415254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18769F96-1EE1-4159-989C-7DEF38A02327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D30FEA-26FB-4980-BF8E-3E4CA4DF550C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518B6A-0679-4627-8F90-95D75288F66C}"/>
              </a:ext>
            </a:extLst>
          </p:cNvPr>
          <p:cNvGrpSpPr/>
          <p:nvPr/>
        </p:nvGrpSpPr>
        <p:grpSpPr>
          <a:xfrm>
            <a:off x="3464708" y="4023919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7AFD8D73-FE89-4EE7-BABC-1E49EC8EF585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BCB256-D078-477F-ABC2-F8C2E7F32F2B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ADCF7-C9DD-4532-AA7D-4204E1E29588}"/>
              </a:ext>
            </a:extLst>
          </p:cNvPr>
          <p:cNvGrpSpPr/>
          <p:nvPr/>
        </p:nvGrpSpPr>
        <p:grpSpPr>
          <a:xfrm>
            <a:off x="3345683" y="3974061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19A691A1-20B9-4DEE-AC63-5F32A0C0A185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CF61FB6-7DB9-4456-A824-DE590F6073DC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08C022-2BB1-4B9A-B2AE-F6C3ED29223D}"/>
              </a:ext>
            </a:extLst>
          </p:cNvPr>
          <p:cNvGrpSpPr/>
          <p:nvPr/>
        </p:nvGrpSpPr>
        <p:grpSpPr>
          <a:xfrm>
            <a:off x="3395118" y="3725181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475188DB-1D09-4EC0-95E7-45D2D996EFE9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0A5CF4-FAA4-4C2C-8578-CD43F78ACB23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E7244F-4ADE-4E39-8901-B01DFDC58879}"/>
              </a:ext>
            </a:extLst>
          </p:cNvPr>
          <p:cNvGrpSpPr/>
          <p:nvPr/>
        </p:nvGrpSpPr>
        <p:grpSpPr>
          <a:xfrm>
            <a:off x="3259635" y="3760940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2" name="Teardrop 41">
              <a:extLst>
                <a:ext uri="{FF2B5EF4-FFF2-40B4-BE49-F238E27FC236}">
                  <a16:creationId xmlns:a16="http://schemas.microsoft.com/office/drawing/2014/main" id="{3353AFF3-CD2C-4D67-BD2E-DEF30416CF5A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D78B665-A592-4076-972A-986F3C4FD0CE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00831B-BC0B-44F9-9364-085EA733AF9A}"/>
              </a:ext>
            </a:extLst>
          </p:cNvPr>
          <p:cNvGrpSpPr/>
          <p:nvPr/>
        </p:nvGrpSpPr>
        <p:grpSpPr>
          <a:xfrm>
            <a:off x="6974263" y="3003473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8DEB3C42-16E7-4D40-AB2B-91CF6385EB40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095D776-E79D-4E0E-8883-94324A6AF1F3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C28506-CFDA-40AE-9BEC-DD859719D379}"/>
              </a:ext>
            </a:extLst>
          </p:cNvPr>
          <p:cNvGrpSpPr/>
          <p:nvPr/>
        </p:nvGrpSpPr>
        <p:grpSpPr>
          <a:xfrm>
            <a:off x="7514183" y="3462908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1C676A7E-0594-4EF6-883B-CB1B19FC398D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450D93-25A9-4E96-BDBD-A5A3FB21FE51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80C28-D10F-4729-8EA8-5EB016D57C4B}"/>
              </a:ext>
            </a:extLst>
          </p:cNvPr>
          <p:cNvGrpSpPr/>
          <p:nvPr/>
        </p:nvGrpSpPr>
        <p:grpSpPr>
          <a:xfrm>
            <a:off x="7597487" y="3633905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1" name="Teardrop 50">
              <a:extLst>
                <a:ext uri="{FF2B5EF4-FFF2-40B4-BE49-F238E27FC236}">
                  <a16:creationId xmlns:a16="http://schemas.microsoft.com/office/drawing/2014/main" id="{F1361A04-0306-495F-9B6C-019FE28D8349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EC1CD8D-1F3E-4183-8EFC-9716E09DAD7A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C71B02-9138-44F9-ADF9-360E3C891436}"/>
              </a:ext>
            </a:extLst>
          </p:cNvPr>
          <p:cNvGrpSpPr/>
          <p:nvPr/>
        </p:nvGrpSpPr>
        <p:grpSpPr>
          <a:xfrm>
            <a:off x="7212272" y="4195310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7BB53350-2032-4CAE-996C-62868B8FC98C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BC441F-F4A6-4F4F-9752-08286B708FED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3F46A6-EAB4-4528-9C14-8F0EABFBE949}"/>
              </a:ext>
            </a:extLst>
          </p:cNvPr>
          <p:cNvGrpSpPr/>
          <p:nvPr/>
        </p:nvGrpSpPr>
        <p:grpSpPr>
          <a:xfrm>
            <a:off x="7780506" y="4659953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7" name="Teardrop 56">
              <a:extLst>
                <a:ext uri="{FF2B5EF4-FFF2-40B4-BE49-F238E27FC236}">
                  <a16:creationId xmlns:a16="http://schemas.microsoft.com/office/drawing/2014/main" id="{AFD2EC5F-D025-4152-9DF0-2621DAB4280B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074C971-7140-454F-944F-E79DB5A24ED0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06F627-1FF5-402D-B686-AB890CC25DA5}"/>
              </a:ext>
            </a:extLst>
          </p:cNvPr>
          <p:cNvGrpSpPr/>
          <p:nvPr/>
        </p:nvGrpSpPr>
        <p:grpSpPr>
          <a:xfrm>
            <a:off x="8132306" y="5064783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0" name="Teardrop 59">
              <a:extLst>
                <a:ext uri="{FF2B5EF4-FFF2-40B4-BE49-F238E27FC236}">
                  <a16:creationId xmlns:a16="http://schemas.microsoft.com/office/drawing/2014/main" id="{79868FBF-41FB-4F86-8851-5FFA095D8059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5408C6D-6951-48B3-96BA-30CAF3DA5ED3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9DC8F18-090C-4E55-8AEE-D1FCAFFAD4A1}"/>
              </a:ext>
            </a:extLst>
          </p:cNvPr>
          <p:cNvGrpSpPr/>
          <p:nvPr/>
        </p:nvGrpSpPr>
        <p:grpSpPr>
          <a:xfrm>
            <a:off x="6455906" y="5786697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3" name="Teardrop 62">
              <a:extLst>
                <a:ext uri="{FF2B5EF4-FFF2-40B4-BE49-F238E27FC236}">
                  <a16:creationId xmlns:a16="http://schemas.microsoft.com/office/drawing/2014/main" id="{833FB1D1-0752-411F-BF87-EB82FCA14F1A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solidFill>
                <a:srgbClr val="3B2E2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1F1BDE5-CC7A-4DE3-A9AC-39B7A83D3C5D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B2E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FCAC0D-854D-4B51-830A-E1FD9042E9C0}"/>
              </a:ext>
            </a:extLst>
          </p:cNvPr>
          <p:cNvGrpSpPr/>
          <p:nvPr/>
        </p:nvGrpSpPr>
        <p:grpSpPr>
          <a:xfrm>
            <a:off x="6267713" y="5476983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6" name="Teardrop 65">
              <a:extLst>
                <a:ext uri="{FF2B5EF4-FFF2-40B4-BE49-F238E27FC236}">
                  <a16:creationId xmlns:a16="http://schemas.microsoft.com/office/drawing/2014/main" id="{09A69776-3ED3-4E73-9D5C-2E28A033D9B5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F99C9F-9873-4900-A8E9-FC6E91532B22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DE9D1E6-B2EA-4D02-851C-35F7DD25A675}"/>
              </a:ext>
            </a:extLst>
          </p:cNvPr>
          <p:cNvGrpSpPr/>
          <p:nvPr/>
        </p:nvGrpSpPr>
        <p:grpSpPr>
          <a:xfrm>
            <a:off x="8529570" y="6053020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9" name="Teardrop 68">
              <a:extLst>
                <a:ext uri="{FF2B5EF4-FFF2-40B4-BE49-F238E27FC236}">
                  <a16:creationId xmlns:a16="http://schemas.microsoft.com/office/drawing/2014/main" id="{16B201F2-1CB8-4506-AB11-ED2EF2A3415A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E867E22-6AB0-4F1C-BAA8-C737056CFE8D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7B9AAE-0742-4713-B852-8EE77366AE74}"/>
              </a:ext>
            </a:extLst>
          </p:cNvPr>
          <p:cNvGrpSpPr/>
          <p:nvPr/>
        </p:nvGrpSpPr>
        <p:grpSpPr>
          <a:xfrm>
            <a:off x="8850924" y="4825061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2" name="Teardrop 71">
              <a:extLst>
                <a:ext uri="{FF2B5EF4-FFF2-40B4-BE49-F238E27FC236}">
                  <a16:creationId xmlns:a16="http://schemas.microsoft.com/office/drawing/2014/main" id="{A3EF3022-3BDB-4871-9E5A-29744121D813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944CE1C-8FDF-4DC0-A294-7377B26A9F54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8D259B6-B0A7-4CF0-B5DA-92D40736F0BC}"/>
              </a:ext>
            </a:extLst>
          </p:cNvPr>
          <p:cNvGrpSpPr/>
          <p:nvPr/>
        </p:nvGrpSpPr>
        <p:grpSpPr>
          <a:xfrm>
            <a:off x="8801066" y="4245167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5" name="Teardrop 74">
              <a:extLst>
                <a:ext uri="{FF2B5EF4-FFF2-40B4-BE49-F238E27FC236}">
                  <a16:creationId xmlns:a16="http://schemas.microsoft.com/office/drawing/2014/main" id="{2E87B939-04CD-40CE-BFC6-0E72B33E3215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539CD88-1032-4568-9B73-40D255AD9CD0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47D8F-773B-46FD-9C4D-6C740F2208B7}"/>
              </a:ext>
            </a:extLst>
          </p:cNvPr>
          <p:cNvGrpSpPr/>
          <p:nvPr/>
        </p:nvGrpSpPr>
        <p:grpSpPr>
          <a:xfrm>
            <a:off x="8927017" y="4300198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8" name="Teardrop 77">
              <a:extLst>
                <a:ext uri="{FF2B5EF4-FFF2-40B4-BE49-F238E27FC236}">
                  <a16:creationId xmlns:a16="http://schemas.microsoft.com/office/drawing/2014/main" id="{0A1A638C-12BF-4C7D-8F27-22D20E8BB855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BA42CA2-93E9-4A6B-B793-2EB5E5DF67DD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DD1DF9-2560-4FCC-8A3C-0D85E6FC9AB7}"/>
              </a:ext>
            </a:extLst>
          </p:cNvPr>
          <p:cNvGrpSpPr/>
          <p:nvPr/>
        </p:nvGrpSpPr>
        <p:grpSpPr>
          <a:xfrm>
            <a:off x="9107510" y="3827776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1" name="Teardrop 80">
              <a:extLst>
                <a:ext uri="{FF2B5EF4-FFF2-40B4-BE49-F238E27FC236}">
                  <a16:creationId xmlns:a16="http://schemas.microsoft.com/office/drawing/2014/main" id="{004CC009-803D-477F-AB05-83F22DE17EC1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34E59FD-F95E-4E23-8871-5A9410C3F247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72D829B-AFE1-4434-977B-9F7594987FE5}"/>
              </a:ext>
            </a:extLst>
          </p:cNvPr>
          <p:cNvGrpSpPr/>
          <p:nvPr/>
        </p:nvGrpSpPr>
        <p:grpSpPr>
          <a:xfrm>
            <a:off x="9531494" y="3453448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4" name="Teardrop 83">
              <a:extLst>
                <a:ext uri="{FF2B5EF4-FFF2-40B4-BE49-F238E27FC236}">
                  <a16:creationId xmlns:a16="http://schemas.microsoft.com/office/drawing/2014/main" id="{91872EC9-FC1E-44EA-AC87-3D33192C5538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FDC9FA2-0EF9-49EB-91A0-30F63773F8CD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50165B9-2BAB-4066-ADB6-7987DA78ADA5}"/>
              </a:ext>
            </a:extLst>
          </p:cNvPr>
          <p:cNvGrpSpPr/>
          <p:nvPr/>
        </p:nvGrpSpPr>
        <p:grpSpPr>
          <a:xfrm>
            <a:off x="8341377" y="3858342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7" name="Teardrop 86">
              <a:extLst>
                <a:ext uri="{FF2B5EF4-FFF2-40B4-BE49-F238E27FC236}">
                  <a16:creationId xmlns:a16="http://schemas.microsoft.com/office/drawing/2014/main" id="{289A9492-437F-45AB-9D0D-8F3C645BD1C7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A9980CA-2F16-4E8F-9924-AD3520A68903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B601613-98A2-4C38-88B4-BA081AA05D77}"/>
              </a:ext>
            </a:extLst>
          </p:cNvPr>
          <p:cNvGrpSpPr/>
          <p:nvPr/>
        </p:nvGrpSpPr>
        <p:grpSpPr>
          <a:xfrm>
            <a:off x="7949287" y="4292530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0" name="Teardrop 89">
              <a:extLst>
                <a:ext uri="{FF2B5EF4-FFF2-40B4-BE49-F238E27FC236}">
                  <a16:creationId xmlns:a16="http://schemas.microsoft.com/office/drawing/2014/main" id="{2CDA67CD-84CA-4367-B7D8-F65821F20FD6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8B393C3-B854-472F-A6CA-5D80D0246459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A52289-8F4B-4EEB-9864-836F0621FD22}"/>
              </a:ext>
            </a:extLst>
          </p:cNvPr>
          <p:cNvGrpSpPr/>
          <p:nvPr/>
        </p:nvGrpSpPr>
        <p:grpSpPr>
          <a:xfrm>
            <a:off x="8077275" y="3974060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3" name="Teardrop 92">
              <a:extLst>
                <a:ext uri="{FF2B5EF4-FFF2-40B4-BE49-F238E27FC236}">
                  <a16:creationId xmlns:a16="http://schemas.microsoft.com/office/drawing/2014/main" id="{52D47EB2-66B9-4463-9C18-84A07F233166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D64C836-F0C9-4016-8DDB-6C759ADEA5FF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1210A91-E1F3-48B1-94BC-E09160AFF525}"/>
              </a:ext>
            </a:extLst>
          </p:cNvPr>
          <p:cNvGrpSpPr/>
          <p:nvPr/>
        </p:nvGrpSpPr>
        <p:grpSpPr>
          <a:xfrm>
            <a:off x="7820347" y="3852452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6" name="Teardrop 95">
              <a:extLst>
                <a:ext uri="{FF2B5EF4-FFF2-40B4-BE49-F238E27FC236}">
                  <a16:creationId xmlns:a16="http://schemas.microsoft.com/office/drawing/2014/main" id="{CC23CEFB-E30C-4BB7-AC28-C979D33B0B31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0153347-0F90-4791-914E-4FA59803B4DB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2499503-61F9-4D71-8E1E-BB29A3173C88}"/>
              </a:ext>
            </a:extLst>
          </p:cNvPr>
          <p:cNvGrpSpPr/>
          <p:nvPr/>
        </p:nvGrpSpPr>
        <p:grpSpPr>
          <a:xfrm>
            <a:off x="7746438" y="3959009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9" name="Teardrop 98">
              <a:extLst>
                <a:ext uri="{FF2B5EF4-FFF2-40B4-BE49-F238E27FC236}">
                  <a16:creationId xmlns:a16="http://schemas.microsoft.com/office/drawing/2014/main" id="{43377C42-B209-438A-AC23-5618AB888F69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2BD28E2-50DE-4FCA-92E8-FD0A8E6920BC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E4FABD3-5ABC-42D9-8A03-F58478B457F0}"/>
              </a:ext>
            </a:extLst>
          </p:cNvPr>
          <p:cNvGrpSpPr/>
          <p:nvPr/>
        </p:nvGrpSpPr>
        <p:grpSpPr>
          <a:xfrm>
            <a:off x="7825779" y="4092784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2" name="Teardrop 101">
              <a:extLst>
                <a:ext uri="{FF2B5EF4-FFF2-40B4-BE49-F238E27FC236}">
                  <a16:creationId xmlns:a16="http://schemas.microsoft.com/office/drawing/2014/main" id="{B387C9DC-62C5-446C-8ED4-028F7B72DA77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FD9FCA-3C66-4FE8-AA75-E47719E970A1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D890366-7AE9-484A-AC09-8C68DD1F351B}"/>
              </a:ext>
            </a:extLst>
          </p:cNvPr>
          <p:cNvGrpSpPr/>
          <p:nvPr/>
        </p:nvGrpSpPr>
        <p:grpSpPr>
          <a:xfrm>
            <a:off x="8524396" y="3291453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97872F4D-0E0F-42A5-BFC6-61CB7197B89E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7D0DD44-3730-46AE-8ADD-6620843C7DFE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DBC42CF-FFF4-4E4E-9706-DEC2611D4F1E}"/>
              </a:ext>
            </a:extLst>
          </p:cNvPr>
          <p:cNvGrpSpPr/>
          <p:nvPr/>
        </p:nvGrpSpPr>
        <p:grpSpPr>
          <a:xfrm>
            <a:off x="8659180" y="3215195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8" name="Teardrop 107">
              <a:extLst>
                <a:ext uri="{FF2B5EF4-FFF2-40B4-BE49-F238E27FC236}">
                  <a16:creationId xmlns:a16="http://schemas.microsoft.com/office/drawing/2014/main" id="{7072A030-9702-4098-90B7-344E6904F1E1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07CE153-F5C3-4CEE-B3FC-BDC395368AE7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3BE3CAB-C255-43DA-A9D9-99D8E05D6E5E}"/>
              </a:ext>
            </a:extLst>
          </p:cNvPr>
          <p:cNvGrpSpPr/>
          <p:nvPr/>
        </p:nvGrpSpPr>
        <p:grpSpPr>
          <a:xfrm>
            <a:off x="8453885" y="3166514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5DDEA167-F564-4839-9FEA-1C1E2557A220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4090EF4-D0E7-4091-A210-1D15154F6E7C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F37F1-0923-4C33-B2A4-84F3D915C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3"/>
          <a:stretch/>
        </p:blipFill>
        <p:spPr>
          <a:xfrm>
            <a:off x="9208648" y="388491"/>
            <a:ext cx="2572746" cy="710921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64261ED-2A1C-4B42-A5D6-7AECCCD866ED}"/>
              </a:ext>
            </a:extLst>
          </p:cNvPr>
          <p:cNvGrpSpPr/>
          <p:nvPr/>
        </p:nvGrpSpPr>
        <p:grpSpPr>
          <a:xfrm>
            <a:off x="5143099" y="6282509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5" name="Teardrop 114">
              <a:extLst>
                <a:ext uri="{FF2B5EF4-FFF2-40B4-BE49-F238E27FC236}">
                  <a16:creationId xmlns:a16="http://schemas.microsoft.com/office/drawing/2014/main" id="{BEA1E513-8F77-475A-9EB1-0FF7F6723100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E06005E-2F45-4BC6-AD20-7A5E3A3264DC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DB94AA7-504E-4919-A738-7E788238C706}"/>
              </a:ext>
            </a:extLst>
          </p:cNvPr>
          <p:cNvGrpSpPr/>
          <p:nvPr/>
        </p:nvGrpSpPr>
        <p:grpSpPr>
          <a:xfrm>
            <a:off x="5262124" y="6392124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8" name="Teardrop 117">
              <a:extLst>
                <a:ext uri="{FF2B5EF4-FFF2-40B4-BE49-F238E27FC236}">
                  <a16:creationId xmlns:a16="http://schemas.microsoft.com/office/drawing/2014/main" id="{C1DD1AE2-E93B-448D-A6FA-EC74E2A645C9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2F92F44-4445-4BFA-BDDF-E4F0683ED537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D5DCB57-82C4-4521-A05E-DD95A1A8C02F}"/>
              </a:ext>
            </a:extLst>
          </p:cNvPr>
          <p:cNvGrpSpPr/>
          <p:nvPr/>
        </p:nvGrpSpPr>
        <p:grpSpPr>
          <a:xfrm>
            <a:off x="6067372" y="6524108"/>
            <a:ext cx="266323" cy="266323"/>
            <a:chOff x="838200" y="2426329"/>
            <a:chExt cx="483606" cy="4836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22" name="Teardrop 121">
              <a:extLst>
                <a:ext uri="{FF2B5EF4-FFF2-40B4-BE49-F238E27FC236}">
                  <a16:creationId xmlns:a16="http://schemas.microsoft.com/office/drawing/2014/main" id="{0D6C2D20-93EE-4B51-A4DC-6E2491F63B5F}"/>
                </a:ext>
              </a:extLst>
            </p:cNvPr>
            <p:cNvSpPr/>
            <p:nvPr/>
          </p:nvSpPr>
          <p:spPr>
            <a:xfrm rot="7973922">
              <a:off x="838200" y="2426329"/>
              <a:ext cx="483606" cy="483606"/>
            </a:xfrm>
            <a:prstGeom prst="teardrop">
              <a:avLst>
                <a:gd name="adj" fmla="val 12565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0DBA0BB-76FB-484F-947E-FFB8D78724EA}"/>
                </a:ext>
              </a:extLst>
            </p:cNvPr>
            <p:cNvSpPr/>
            <p:nvPr/>
          </p:nvSpPr>
          <p:spPr>
            <a:xfrm>
              <a:off x="989468" y="2577597"/>
              <a:ext cx="181069" cy="1810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7F01576-CA9E-49C6-93A1-A5AFA5197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2" b="97912" l="6073" r="96761">
                        <a14:foregroundMark x1="13158" y1="31942" x2="13158" y2="31942"/>
                        <a14:foregroundMark x1="6680" y1="48434" x2="6680" y2="48434"/>
                        <a14:foregroundMark x1="6275" y1="48434" x2="6275" y2="48434"/>
                        <a14:foregroundMark x1="55263" y1="18789" x2="55263" y2="18789"/>
                        <a14:foregroundMark x1="52834" y1="10438" x2="52834" y2="10438"/>
                        <a14:foregroundMark x1="57085" y1="25052" x2="57085" y2="25052"/>
                        <a14:foregroundMark x1="46356" y1="27975" x2="46356" y2="27975"/>
                        <a14:foregroundMark x1="41700" y1="25678" x2="41700" y2="25678"/>
                        <a14:foregroundMark x1="31579" y1="43633" x2="31579" y2="43633"/>
                        <a14:foregroundMark x1="38462" y1="42380" x2="38462" y2="42380"/>
                        <a14:foregroundMark x1="42915" y1="41127" x2="42915" y2="41127"/>
                        <a14:foregroundMark x1="50810" y1="41336" x2="50810" y2="41336"/>
                        <a14:foregroundMark x1="54453" y1="42589" x2="54453" y2="42589"/>
                        <a14:foregroundMark x1="72065" y1="34864" x2="72065" y2="34864"/>
                        <a14:foregroundMark x1="70445" y1="16701" x2="70445" y2="16701"/>
                        <a14:foregroundMark x1="57490" y1="4802" x2="57490" y2="4802"/>
                        <a14:foregroundMark x1="93117" y1="49687" x2="93117" y2="49687"/>
                        <a14:foregroundMark x1="71457" y1="37787" x2="71457" y2="37787"/>
                        <a14:foregroundMark x1="67004" y1="22965" x2="67004" y2="22965"/>
                        <a14:foregroundMark x1="68623" y1="37578" x2="68623" y2="37578"/>
                        <a14:foregroundMark x1="62753" y1="94572" x2="62753" y2="94572"/>
                        <a14:foregroundMark x1="51215" y1="98121" x2="51215" y2="98121"/>
                        <a14:foregroundMark x1="66599" y1="25470" x2="66599" y2="25470"/>
                        <a14:foregroundMark x1="96761" y1="45094" x2="96761" y2="45094"/>
                        <a14:foregroundMark x1="75101" y1="44468" x2="75101" y2="44468"/>
                        <a14:foregroundMark x1="64170" y1="39875" x2="64170" y2="39875"/>
                        <a14:foregroundMark x1="45142" y1="27975" x2="45142" y2="2797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2483" y="453886"/>
            <a:ext cx="2067553" cy="2004773"/>
          </a:xfrm>
          <a:prstGeom prst="rect">
            <a:avLst/>
          </a:prstGeom>
        </p:spPr>
      </p:pic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3CEF5ADC-1CAF-4931-B39E-8D0CF90681D6}"/>
              </a:ext>
            </a:extLst>
          </p:cNvPr>
          <p:cNvSpPr txBox="1">
            <a:spLocks/>
          </p:cNvSpPr>
          <p:nvPr/>
        </p:nvSpPr>
        <p:spPr>
          <a:xfrm>
            <a:off x="494268" y="2551861"/>
            <a:ext cx="4034827" cy="72374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glass recycler in North America, recycling nearly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million tons per year with over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years of experience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8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k color glass wool loft insulation roll - Glass Wool Blanket ...">
            <a:extLst>
              <a:ext uri="{FF2B5EF4-FFF2-40B4-BE49-F238E27FC236}">
                <a16:creationId xmlns:a16="http://schemas.microsoft.com/office/drawing/2014/main" id="{A47D1132-4BB3-4CBC-BDB8-4779EEAC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01" y="2095204"/>
            <a:ext cx="2189428" cy="14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9186"/>
            <a:ext cx="2743200" cy="365125"/>
          </a:xfrm>
        </p:spPr>
        <p:txBody>
          <a:bodyPr/>
          <a:lstStyle/>
          <a:p>
            <a:fld id="{E7C80F92-CA9A-4B82-BCBF-57EAC604A2AF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2" y="-6263"/>
            <a:ext cx="7609841" cy="1659455"/>
          </a:xfrm>
          <a:prstGeom prst="rect">
            <a:avLst/>
          </a:prstGeom>
          <a:solidFill>
            <a:srgbClr val="6FB1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624" y="196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 does glass go?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is it important?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10972" y="2095204"/>
            <a:ext cx="6906999" cy="456654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recyclable, endlessly, with virtually no loss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glass displaces virgin materials by up to 95%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glass melts at a lower temperature</a:t>
            </a:r>
          </a:p>
          <a:p>
            <a:pPr lvl="1"/>
            <a:r>
              <a:rPr lang="en-US" sz="16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2-3% energy reduction for every 10% of recycled glass used</a:t>
            </a:r>
          </a:p>
          <a:p>
            <a:pPr lvl="1"/>
            <a:r>
              <a:rPr lang="en-US" sz="16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ton of CO</a:t>
            </a:r>
            <a:r>
              <a:rPr lang="en-US" sz="1600" baseline="-25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reduced for every 6 tons of recycled glass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Extends furnace life for container manufacturers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Star®, LEED® eligibility - fiberglass &amp; building materials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properties / pozzolanic characteristics 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considerations – chemically inert, ocean-friendly, recyclable/sustainable </a:t>
            </a:r>
          </a:p>
          <a:p>
            <a:endParaRPr lang="en-US" sz="22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1ACDA3-EA94-4EC3-948D-58EE5FCF626D}"/>
              </a:ext>
            </a:extLst>
          </p:cNvPr>
          <p:cNvSpPr txBox="1">
            <a:spLocks/>
          </p:cNvSpPr>
          <p:nvPr/>
        </p:nvSpPr>
        <p:spPr>
          <a:xfrm>
            <a:off x="5408582" y="6351958"/>
            <a:ext cx="6409017" cy="445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i="1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Glass Packaging Institute; Glass Recycling Coalition, North America Insulation Manufacturers Institute (NAIMA)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DF861F-AE25-49E2-8251-9D82A864D3C9}"/>
              </a:ext>
            </a:extLst>
          </p:cNvPr>
          <p:cNvSpPr txBox="1">
            <a:spLocks/>
          </p:cNvSpPr>
          <p:nvPr/>
        </p:nvSpPr>
        <p:spPr>
          <a:xfrm>
            <a:off x="374401" y="4262405"/>
            <a:ext cx="4910600" cy="202297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value markets:</a:t>
            </a:r>
          </a:p>
          <a:p>
            <a:pPr lvl="1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containers, fiberglass insulation</a:t>
            </a:r>
          </a:p>
          <a:p>
            <a:pPr lvl="1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Fillers for carpet, terrazzo, tiles, countertop, concrete  </a:t>
            </a:r>
          </a:p>
          <a:p>
            <a:pPr lvl="1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Light-weight aggregate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Low-value markets: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(less desirable)</a:t>
            </a:r>
          </a:p>
          <a:p>
            <a:pPr lvl="1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base aggregate</a:t>
            </a:r>
          </a:p>
          <a:p>
            <a:pPr lvl="1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Landfill cover</a:t>
            </a:r>
          </a:p>
        </p:txBody>
      </p:sp>
      <p:pic>
        <p:nvPicPr>
          <p:cNvPr id="1030" name="Picture 6" descr="2016 Clear Choice Award Winners | Glass Packaging Institute">
            <a:extLst>
              <a:ext uri="{FF2B5EF4-FFF2-40B4-BE49-F238E27FC236}">
                <a16:creationId xmlns:a16="http://schemas.microsoft.com/office/drawing/2014/main" id="{AA0E5648-DF57-44A8-B7BC-49BEC934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1" y="199919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7F02DB-EA07-4789-8E8D-9FEFA8C659EC}"/>
              </a:ext>
            </a:extLst>
          </p:cNvPr>
          <p:cNvSpPr txBox="1"/>
          <p:nvPr/>
        </p:nvSpPr>
        <p:spPr>
          <a:xfrm>
            <a:off x="8681776" y="441092"/>
            <a:ext cx="299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D454B-A88C-4951-898D-FA09C37ABB3A}"/>
              </a:ext>
            </a:extLst>
          </p:cNvPr>
          <p:cNvSpPr txBox="1"/>
          <p:nvPr/>
        </p:nvSpPr>
        <p:spPr>
          <a:xfrm>
            <a:off x="8681776" y="751329"/>
            <a:ext cx="231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Glass accounts for up to 25% of your recycling bin?</a:t>
            </a:r>
          </a:p>
        </p:txBody>
      </p:sp>
      <p:pic>
        <p:nvPicPr>
          <p:cNvPr id="16" name="Picture 8" descr="Image result for green recycling symbol&quot;">
            <a:extLst>
              <a:ext uri="{FF2B5EF4-FFF2-40B4-BE49-F238E27FC236}">
                <a16:creationId xmlns:a16="http://schemas.microsoft.com/office/drawing/2014/main" id="{ED825030-5318-46E0-A512-9CDCED2A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82" y="4453562"/>
            <a:ext cx="1945419" cy="18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1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B66AFB-5940-4B3A-AA1E-4C18CB62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57" y="434259"/>
            <a:ext cx="5510528" cy="59492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1FD0FD-D4AD-4335-8C38-DB1541342133}"/>
              </a:ext>
            </a:extLst>
          </p:cNvPr>
          <p:cNvSpPr txBox="1"/>
          <p:nvPr/>
        </p:nvSpPr>
        <p:spPr>
          <a:xfrm>
            <a:off x="9313148" y="2506005"/>
            <a:ext cx="19008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 circular economy of glass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9FC45-85EB-4659-9CA5-ADEB9F902248}"/>
              </a:ext>
            </a:extLst>
          </p:cNvPr>
          <p:cNvCxnSpPr/>
          <p:nvPr/>
        </p:nvCxnSpPr>
        <p:spPr>
          <a:xfrm>
            <a:off x="9073662" y="1055077"/>
            <a:ext cx="0" cy="4471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8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-8989"/>
            <a:ext cx="6204858" cy="1659455"/>
          </a:xfrm>
          <a:prstGeom prst="rect">
            <a:avLst/>
          </a:prstGeom>
          <a:solidFill>
            <a:srgbClr val="6FB1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05" y="35335"/>
            <a:ext cx="701682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Debunking myths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F92-CA9A-4B82-BCBF-57EAC604A2A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7905" y="1005097"/>
            <a:ext cx="9144000" cy="80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heard about glass?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1B123-F28F-4C49-8163-27E150FF8C25}"/>
              </a:ext>
            </a:extLst>
          </p:cNvPr>
          <p:cNvSpPr txBox="1"/>
          <p:nvPr/>
        </p:nvSpPr>
        <p:spPr>
          <a:xfrm>
            <a:off x="2045116" y="1911487"/>
            <a:ext cx="2846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latin typeface="Avenir" panose="020B0503020203020204" pitchFamily="34" charset="0"/>
              </a:rPr>
              <a:t>CLAIM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9BC40-0DEB-4577-9086-E1046C675BBD}"/>
              </a:ext>
            </a:extLst>
          </p:cNvPr>
          <p:cNvSpPr txBox="1"/>
          <p:nvPr/>
        </p:nvSpPr>
        <p:spPr>
          <a:xfrm>
            <a:off x="5984775" y="1878899"/>
            <a:ext cx="2846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latin typeface="Avenir" panose="020B0503020203020204" pitchFamily="34" charset="0"/>
              </a:rPr>
              <a:t>FACT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49777-2D0C-4FEB-B383-41A5415EE8C7}"/>
              </a:ext>
            </a:extLst>
          </p:cNvPr>
          <p:cNvSpPr/>
          <p:nvPr/>
        </p:nvSpPr>
        <p:spPr>
          <a:xfrm>
            <a:off x="1980639" y="2411059"/>
            <a:ext cx="2853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" panose="020B0503020203020204" pitchFamily="34" charset="0"/>
              </a:rPr>
              <a:t>Broken glass cannot be accepted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13EA20-EC76-4B5A-A78F-07BFAF3D45EB}"/>
              </a:ext>
            </a:extLst>
          </p:cNvPr>
          <p:cNvSpPr/>
          <p:nvPr/>
        </p:nvSpPr>
        <p:spPr>
          <a:xfrm>
            <a:off x="1980636" y="2862885"/>
            <a:ext cx="3246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" panose="020B0503020203020204" pitchFamily="34" charset="0"/>
              </a:rPr>
              <a:t>Mixed color glass cannot be accepted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A4AA57-B922-47D5-93C8-9F513C082EDD}"/>
              </a:ext>
            </a:extLst>
          </p:cNvPr>
          <p:cNvSpPr/>
          <p:nvPr/>
        </p:nvSpPr>
        <p:spPr>
          <a:xfrm>
            <a:off x="1976286" y="3311957"/>
            <a:ext cx="2832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" panose="020B0503020203020204" pitchFamily="34" charset="0"/>
              </a:rPr>
              <a:t>Glass must be washed &amp; cleaned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CBEE50-2B2A-4A39-88F8-1852FF2FE831}"/>
              </a:ext>
            </a:extLst>
          </p:cNvPr>
          <p:cNvSpPr/>
          <p:nvPr/>
        </p:nvSpPr>
        <p:spPr>
          <a:xfrm>
            <a:off x="1976285" y="3815223"/>
            <a:ext cx="3153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" panose="020B0503020203020204" pitchFamily="34" charset="0"/>
              </a:rPr>
              <a:t>Glass contaminates other recyclables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B3D50-7EB4-49D4-85F9-38ACC6374EC8}"/>
              </a:ext>
            </a:extLst>
          </p:cNvPr>
          <p:cNvSpPr/>
          <p:nvPr/>
        </p:nvSpPr>
        <p:spPr>
          <a:xfrm>
            <a:off x="1976288" y="4341085"/>
            <a:ext cx="283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" panose="020B0503020203020204" pitchFamily="34" charset="0"/>
              </a:rPr>
              <a:t>Glass cannot be recycled due to China’s SWORD policy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8C6B0F-EC4E-45C3-9963-62C5EEBF51A8}"/>
              </a:ext>
            </a:extLst>
          </p:cNvPr>
          <p:cNvSpPr/>
          <p:nvPr/>
        </p:nvSpPr>
        <p:spPr>
          <a:xfrm>
            <a:off x="1954718" y="4996292"/>
            <a:ext cx="2664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venir" panose="020B0503020203020204" pitchFamily="34" charset="0"/>
              </a:rPr>
              <a:t>Glass has no value and belongs in the landfill, or the value of glass has gone down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4D451B-85E2-4875-AFDB-EB13BA273DE6}"/>
              </a:ext>
            </a:extLst>
          </p:cNvPr>
          <p:cNvSpPr/>
          <p:nvPr/>
        </p:nvSpPr>
        <p:spPr>
          <a:xfrm>
            <a:off x="1976286" y="5925506"/>
            <a:ext cx="2970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" panose="020B0503020203020204" pitchFamily="34" charset="0"/>
              </a:rPr>
              <a:t>There are no end markets for glass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9DBBB8-DC5B-45E6-8CD2-A507EBE8CAF8}"/>
              </a:ext>
            </a:extLst>
          </p:cNvPr>
          <p:cNvSpPr/>
          <p:nvPr/>
        </p:nvSpPr>
        <p:spPr>
          <a:xfrm>
            <a:off x="5891805" y="2363027"/>
            <a:ext cx="2117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sz="1200" dirty="0">
                <a:latin typeface="Avenir" panose="020B0503020203020204" pitchFamily="34" charset="0"/>
              </a:rPr>
              <a:t>We accept broken glass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682857-79F5-48E2-A14D-332C229B6982}"/>
              </a:ext>
            </a:extLst>
          </p:cNvPr>
          <p:cNvSpPr/>
          <p:nvPr/>
        </p:nvSpPr>
        <p:spPr>
          <a:xfrm>
            <a:off x="5899741" y="2837190"/>
            <a:ext cx="2448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sz="1200" dirty="0">
                <a:latin typeface="Avenir" panose="020B0503020203020204" pitchFamily="34" charset="0"/>
              </a:rPr>
              <a:t>We accept mixed color glass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EDA697-1FBD-4E0B-89DF-17CA6EC3BBBC}"/>
              </a:ext>
            </a:extLst>
          </p:cNvPr>
          <p:cNvSpPr/>
          <p:nvPr/>
        </p:nvSpPr>
        <p:spPr>
          <a:xfrm>
            <a:off x="5891803" y="3302822"/>
            <a:ext cx="8331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latin typeface="Avenir" panose="020B0503020203020204" pitchFamily="34" charset="0"/>
              </a:rPr>
              <a:t>Labels &amp; organics </a:t>
            </a:r>
            <a:r>
              <a:rPr lang="en-US" sz="1200" dirty="0">
                <a:solidFill>
                  <a:schemeClr val="dk1"/>
                </a:solidFill>
                <a:latin typeface="Avenir" panose="020B0503020203020204" pitchFamily="34" charset="0"/>
              </a:rPr>
              <a:t>clinging to glass present no problem </a:t>
            </a:r>
            <a:endParaRPr lang="en-US" sz="1200" dirty="0">
              <a:latin typeface="Avenir" panose="020B05030202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56FCF6-548A-4EEC-9A59-CE66A69389E3}"/>
              </a:ext>
            </a:extLst>
          </p:cNvPr>
          <p:cNvSpPr/>
          <p:nvPr/>
        </p:nvSpPr>
        <p:spPr>
          <a:xfrm>
            <a:off x="5891812" y="3776991"/>
            <a:ext cx="450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latin typeface="Avenir" panose="020B0503020203020204" pitchFamily="34" charset="0"/>
              </a:rPr>
              <a:t>Single-stream contaminates every material in the bin. Proper layout, sequence &amp; processing at the MRF maximizes value for all streams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1F46A3-BBF5-40BD-8663-E9377DAC17A3}"/>
              </a:ext>
            </a:extLst>
          </p:cNvPr>
          <p:cNvSpPr/>
          <p:nvPr/>
        </p:nvSpPr>
        <p:spPr>
          <a:xfrm>
            <a:off x="5891822" y="445634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sz="1200" dirty="0">
                <a:latin typeface="Avenir" panose="020B0503020203020204" pitchFamily="34" charset="0"/>
              </a:rPr>
              <a:t>This is not true.  Glass is produced and recycled domestically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92BD4F-B583-4C18-BC1A-E9377E5DC350}"/>
              </a:ext>
            </a:extLst>
          </p:cNvPr>
          <p:cNvSpPr/>
          <p:nvPr/>
        </p:nvSpPr>
        <p:spPr>
          <a:xfrm>
            <a:off x="5891822" y="4992496"/>
            <a:ext cx="4503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sz="1200" dirty="0">
                <a:latin typeface="Avenir" panose="020B0503020203020204" pitchFamily="34" charset="0"/>
              </a:rPr>
              <a:t>Glass has value and can be maximized with proper process or equipment. Glass value is variable. The amount of garbage has increased, which hurts glass value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A538BB-D709-4CFC-B4C9-2DBB44A08C3E}"/>
              </a:ext>
            </a:extLst>
          </p:cNvPr>
          <p:cNvSpPr/>
          <p:nvPr/>
        </p:nvSpPr>
        <p:spPr>
          <a:xfrm>
            <a:off x="5891802" y="5915418"/>
            <a:ext cx="4653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sz="1200" dirty="0">
                <a:latin typeface="Avenir" panose="020B0503020203020204" pitchFamily="34" charset="0"/>
              </a:rPr>
              <a:t>End markets include container, fiberglass insulation, highway bead &amp; more. Demand exceeds supply in many areas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261946-E5F0-41E3-8F75-431D7ABD07E4}"/>
              </a:ext>
            </a:extLst>
          </p:cNvPr>
          <p:cNvCxnSpPr/>
          <p:nvPr/>
        </p:nvCxnSpPr>
        <p:spPr>
          <a:xfrm>
            <a:off x="5200824" y="2556933"/>
            <a:ext cx="648439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CC4F57-E389-4AEE-A726-64CEAF69AEBA}"/>
              </a:ext>
            </a:extLst>
          </p:cNvPr>
          <p:cNvCxnSpPr/>
          <p:nvPr/>
        </p:nvCxnSpPr>
        <p:spPr>
          <a:xfrm>
            <a:off x="5200824" y="3008979"/>
            <a:ext cx="648439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B07950-3F38-4C98-9617-0E246D63FFE0}"/>
              </a:ext>
            </a:extLst>
          </p:cNvPr>
          <p:cNvCxnSpPr/>
          <p:nvPr/>
        </p:nvCxnSpPr>
        <p:spPr>
          <a:xfrm>
            <a:off x="5200824" y="3512615"/>
            <a:ext cx="648439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E01F07-23E4-4F2A-BDFD-D4BC7BC2ACAD}"/>
              </a:ext>
            </a:extLst>
          </p:cNvPr>
          <p:cNvCxnSpPr/>
          <p:nvPr/>
        </p:nvCxnSpPr>
        <p:spPr>
          <a:xfrm>
            <a:off x="5200824" y="3961375"/>
            <a:ext cx="648439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21CE1C-8ED8-4428-8AA7-37F411AAAD25}"/>
              </a:ext>
            </a:extLst>
          </p:cNvPr>
          <p:cNvCxnSpPr/>
          <p:nvPr/>
        </p:nvCxnSpPr>
        <p:spPr>
          <a:xfrm>
            <a:off x="5200824" y="4621775"/>
            <a:ext cx="648439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3528EE-EFA0-479B-93F4-4EF1A2474219}"/>
              </a:ext>
            </a:extLst>
          </p:cNvPr>
          <p:cNvCxnSpPr/>
          <p:nvPr/>
        </p:nvCxnSpPr>
        <p:spPr>
          <a:xfrm>
            <a:off x="5200824" y="5146709"/>
            <a:ext cx="648439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A8C682-DB8E-4603-A0A9-FBF7497262D8}"/>
              </a:ext>
            </a:extLst>
          </p:cNvPr>
          <p:cNvCxnSpPr/>
          <p:nvPr/>
        </p:nvCxnSpPr>
        <p:spPr>
          <a:xfrm>
            <a:off x="5200824" y="6071657"/>
            <a:ext cx="648439" cy="0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9186"/>
            <a:ext cx="2743200" cy="365125"/>
          </a:xfrm>
        </p:spPr>
        <p:txBody>
          <a:bodyPr/>
          <a:lstStyle/>
          <a:p>
            <a:fld id="{E7C80F92-CA9A-4B82-BCBF-57EAC604A2AF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2" y="-6263"/>
            <a:ext cx="7609841" cy="1659455"/>
          </a:xfrm>
          <a:prstGeom prst="rect">
            <a:avLst/>
          </a:prstGeom>
          <a:solidFill>
            <a:srgbClr val="6FB1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624" y="196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 Impacts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8151" y="2095204"/>
            <a:ext cx="6657387" cy="456654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packaging products considered </a:t>
            </a:r>
            <a:r>
              <a:rPr lang="en-US" sz="200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“essential”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demand for glass packaged grocery &amp; beverage products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demand for medical glass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supply in deposit states</a:t>
            </a:r>
          </a:p>
          <a:p>
            <a:r>
              <a:rPr lang="en-US" sz="20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supply from bars, restaurants, casinos, sporting events</a:t>
            </a:r>
          </a:p>
          <a:p>
            <a:endParaRPr lang="en-US" sz="20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 seeing bounce back for inbound supply.</a:t>
            </a:r>
          </a:p>
          <a:p>
            <a:endParaRPr lang="en-US" sz="22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F579FC81-D7CA-4CAA-950F-4E5AC35E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8" y="2095204"/>
            <a:ext cx="43529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9186"/>
            <a:ext cx="2743200" cy="365125"/>
          </a:xfrm>
        </p:spPr>
        <p:txBody>
          <a:bodyPr/>
          <a:lstStyle/>
          <a:p>
            <a:fld id="{E7C80F92-CA9A-4B82-BCBF-57EAC604A2AF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2" y="-6263"/>
            <a:ext cx="6526307" cy="1659455"/>
          </a:xfrm>
          <a:prstGeom prst="rect">
            <a:avLst/>
          </a:prstGeom>
          <a:solidFill>
            <a:srgbClr val="6FB1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1" y="1426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37937" y="2904028"/>
            <a:ext cx="6356199" cy="357515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2400" b="1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Hennemann </a:t>
            </a:r>
            <a:br>
              <a:rPr lang="en-US" sz="2400" b="1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President, Marketing &amp; Communications</a:t>
            </a:r>
            <a:br>
              <a:rPr lang="en-US" sz="2400" dirty="0">
                <a:solidFill>
                  <a:srgbClr val="3B2E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3B2E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lhennemann@strategicmaterials.com</a:t>
            </a:r>
            <a:endParaRPr lang="en-US" altLang="en-US" sz="1800" dirty="0">
              <a:solidFill>
                <a:srgbClr val="3B2E2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3B2E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info@strategicmaterials.com</a:t>
            </a:r>
            <a:r>
              <a:rPr lang="en-US" altLang="en-US" sz="1800" dirty="0">
                <a:solidFill>
                  <a:srgbClr val="3B2E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3B2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E9C9DB-D4B8-4366-89F8-ACA83EB98A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3"/>
          <a:stretch/>
        </p:blipFill>
        <p:spPr>
          <a:xfrm>
            <a:off x="737937" y="2538596"/>
            <a:ext cx="2272368" cy="6279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C78E46-7DA4-4486-A9E1-36422C62A85E}"/>
              </a:ext>
            </a:extLst>
          </p:cNvPr>
          <p:cNvCxnSpPr>
            <a:cxnSpLocks/>
          </p:cNvCxnSpPr>
          <p:nvPr/>
        </p:nvCxnSpPr>
        <p:spPr>
          <a:xfrm>
            <a:off x="838201" y="3429000"/>
            <a:ext cx="625593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9589880-00F6-4F89-B54A-EF7628FAD5CC}"/>
              </a:ext>
            </a:extLst>
          </p:cNvPr>
          <p:cNvSpPr txBox="1">
            <a:spLocks/>
          </p:cNvSpPr>
          <p:nvPr/>
        </p:nvSpPr>
        <p:spPr>
          <a:xfrm>
            <a:off x="9685434" y="5465917"/>
            <a:ext cx="2113746" cy="445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i="1" dirty="0">
                <a:solidFill>
                  <a:srgbClr val="3B2E25"/>
                </a:solidFill>
                <a:latin typeface="Avenir Book" panose="02000503020000020003" pitchFamily="2" charset="0"/>
              </a:rPr>
              <a:t>Photo courtesy of Strategic Materials, Inc.</a:t>
            </a:r>
          </a:p>
        </p:txBody>
      </p:sp>
      <p:pic>
        <p:nvPicPr>
          <p:cNvPr id="3" name="Picture 2" descr="A picture containing indoor, covered, large, many&#10;&#10;Description automatically generated">
            <a:extLst>
              <a:ext uri="{FF2B5EF4-FFF2-40B4-BE49-F238E27FC236}">
                <a16:creationId xmlns:a16="http://schemas.microsoft.com/office/drawing/2014/main" id="{CDF622AD-BAAB-4226-BA3D-1C0AF58DC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76" y="2384999"/>
            <a:ext cx="4434104" cy="29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0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46780</TotalTime>
  <Words>548</Words>
  <Application>Microsoft Office PowerPoint</Application>
  <PresentationFormat>Widescreen</PresentationFormat>
  <Paragraphs>82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</vt:lpstr>
      <vt:lpstr>Avenir Book</vt:lpstr>
      <vt:lpstr>Avenir Heavy</vt:lpstr>
      <vt:lpstr>Calibri</vt:lpstr>
      <vt:lpstr>Calibri Light</vt:lpstr>
      <vt:lpstr>Wingdings</vt:lpstr>
      <vt:lpstr>Office Theme</vt:lpstr>
      <vt:lpstr>Recycling glass with alternative collections</vt:lpstr>
      <vt:lpstr>Our footprint</vt:lpstr>
      <vt:lpstr>PowerPoint Presentation</vt:lpstr>
      <vt:lpstr>PowerPoint Presentation</vt:lpstr>
      <vt:lpstr>Debunking myths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Hennemann</dc:creator>
  <cp:lastModifiedBy>Gina Lee</cp:lastModifiedBy>
  <cp:revision>778</cp:revision>
  <cp:lastPrinted>2016-07-21T20:41:09Z</cp:lastPrinted>
  <dcterms:created xsi:type="dcterms:W3CDTF">2016-12-15T21:55:19Z</dcterms:created>
  <dcterms:modified xsi:type="dcterms:W3CDTF">2020-07-22T16:58:02Z</dcterms:modified>
</cp:coreProperties>
</file>