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430" r:id="rId3"/>
    <p:sldId id="432" r:id="rId4"/>
    <p:sldId id="399" r:id="rId5"/>
    <p:sldId id="433" r:id="rId6"/>
    <p:sldId id="381" r:id="rId7"/>
    <p:sldId id="322" r:id="rId8"/>
    <p:sldId id="394" r:id="rId9"/>
    <p:sldId id="417" r:id="rId10"/>
    <p:sldId id="298" r:id="rId11"/>
    <p:sldId id="326" r:id="rId12"/>
    <p:sldId id="333" r:id="rId13"/>
    <p:sldId id="415" r:id="rId14"/>
    <p:sldId id="397" r:id="rId15"/>
    <p:sldId id="402" r:id="rId16"/>
    <p:sldId id="398" r:id="rId17"/>
    <p:sldId id="435" r:id="rId18"/>
    <p:sldId id="372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58056"/>
  </p:normalViewPr>
  <p:slideViewPr>
    <p:cSldViewPr snapToGrid="0" snapToObjects="1">
      <p:cViewPr varScale="1">
        <p:scale>
          <a:sx n="30" d="100"/>
          <a:sy n="30" d="100"/>
        </p:scale>
        <p:origin x="1059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PACKAGING,</a:t>
            </a:r>
            <a:r>
              <a:rPr lang="en-US" baseline="0" dirty="0"/>
              <a:t> GRAPHIC &amp; OTHER: EPA DATA</a:t>
            </a:r>
            <a:endParaRPr lang="en-US" dirty="0"/>
          </a:p>
        </c:rich>
      </c:tx>
      <c:layout>
        <c:manualLayout>
          <c:xMode val="edge"/>
          <c:yMode val="edge"/>
          <c:x val="0.41020826201072702"/>
          <c:y val="2.334913996568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Packaging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2017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39940</c:v>
                </c:pt>
                <c:pt idx="1">
                  <c:v>39660</c:v>
                </c:pt>
                <c:pt idx="2">
                  <c:v>37680</c:v>
                </c:pt>
                <c:pt idx="3">
                  <c:v>39920</c:v>
                </c:pt>
                <c:pt idx="4">
                  <c:v>41060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36-4F23-BC6C-D4D9472C2B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Printing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2017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39310</c:v>
                </c:pt>
                <c:pt idx="1">
                  <c:v>36020</c:v>
                </c:pt>
                <c:pt idx="2">
                  <c:v>25540</c:v>
                </c:pt>
                <c:pt idx="3">
                  <c:v>19380</c:v>
                </c:pt>
                <c:pt idx="4">
                  <c:v>16990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36-4F23-BC6C-D4D9472C2B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2000</c:v>
                </c:pt>
                <c:pt idx="1">
                  <c:v>2005</c:v>
                </c:pt>
                <c:pt idx="2">
                  <c:v>2010</c:v>
                </c:pt>
                <c:pt idx="3">
                  <c:v>2015</c:v>
                </c:pt>
                <c:pt idx="4">
                  <c:v>2017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8430</c:v>
                </c:pt>
                <c:pt idx="1">
                  <c:v>9110</c:v>
                </c:pt>
                <c:pt idx="2">
                  <c:v>9030</c:v>
                </c:pt>
                <c:pt idx="3">
                  <c:v>8740</c:v>
                </c:pt>
                <c:pt idx="4">
                  <c:v>9070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36-4F23-BC6C-D4D9472C2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9869424"/>
        <c:axId val="-2146104816"/>
      </c:lineChart>
      <c:catAx>
        <c:axId val="201986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6104816"/>
        <c:crosses val="autoZero"/>
        <c:auto val="1"/>
        <c:lblAlgn val="ctr"/>
        <c:lblOffset val="100"/>
        <c:noMultiLvlLbl val="0"/>
      </c:catAx>
      <c:valAx>
        <c:axId val="-214610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86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err="1">
                <a:effectLst/>
              </a:rPr>
              <a:t>RecyclingMarkets.net</a:t>
            </a:r>
            <a:r>
              <a:rPr lang="en-US" sz="1800" b="0" i="0" baseline="0" dirty="0">
                <a:effectLst/>
              </a:rPr>
              <a:t>/Resource Recycling: June 2020</a:t>
            </a:r>
            <a:endParaRPr lang="en-US" dirty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pPr>
            <a:r>
              <a:rPr lang="en-US" dirty="0"/>
              <a:t>Dollars per ton</a:t>
            </a:r>
          </a:p>
        </c:rich>
      </c:tx>
      <c:layout>
        <c:manualLayout>
          <c:xMode val="edge"/>
          <c:yMode val="edge"/>
          <c:x val="0.26368652288029198"/>
          <c:y val="2.334913996568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OCC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mmm\-yy</c:formatCode>
                <c:ptCount val="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25</c:v>
                </c:pt>
                <c:pt idx="1">
                  <c:v>32</c:v>
                </c:pt>
                <c:pt idx="2">
                  <c:v>45</c:v>
                </c:pt>
                <c:pt idx="3">
                  <c:v>73</c:v>
                </c:pt>
                <c:pt idx="4">
                  <c:v>107</c:v>
                </c:pt>
                <c:pt idx="5">
                  <c:v>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2B-4891-AAE8-F318CAFF6C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SRP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mmm\-yy</c:formatCode>
                <c:ptCount val="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23</c:v>
                </c:pt>
                <c:pt idx="5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32B-4891-AAE8-F318CAFF6CA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RMP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mmm\-yy</c:formatCode>
                <c:ptCount val="6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-2</c:v>
                </c:pt>
                <c:pt idx="1">
                  <c:v>-4</c:v>
                </c:pt>
                <c:pt idx="2">
                  <c:v>-4</c:v>
                </c:pt>
                <c:pt idx="3">
                  <c:v>-2</c:v>
                </c:pt>
                <c:pt idx="4">
                  <c:v>12</c:v>
                </c:pt>
                <c:pt idx="5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32B-4891-AAE8-F318CAFF6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46861568"/>
        <c:axId val="-2146989408"/>
      </c:lineChart>
      <c:dateAx>
        <c:axId val="-214686156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6989408"/>
        <c:crosses val="autoZero"/>
        <c:auto val="1"/>
        <c:lblOffset val="100"/>
        <c:baseTimeUnit val="months"/>
      </c:dateAx>
      <c:valAx>
        <c:axId val="-2146989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6861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6F300-2574-E543-B583-AF0BB7C483B3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913F0-DA72-4F43-BCD2-8512FB481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sj.com/articles/why-the-economic-recovery-will-be-more-of-a-swoosh-than-v-shaped-11589203608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erning.com/work/More-Productive-from-Home-Governments-Learn-to-Love-Remote-Work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(NOTE: - THE SPEAKER NOTES INCLUDE WEB ADDRESSES FOR SEVERAL OF THE STUDIES OR OTHER DATA I CITED.  THE WORDS IN ITALICS COVER FACTS THAT I COULD NOT FIT INTO THE TIME FORMAT)</a:t>
            </a:r>
          </a:p>
          <a:p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OVER THE LAST FOUR DECADES, I’VE TALKED ABOUT ALL KINDS OF RECYCLING MARKETS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GOOD, BAD &amp; INDIFFERENT </a:t>
            </a:r>
            <a:r>
              <a:rPr lang="mr-IN" sz="1200" baseline="0" dirty="0">
                <a:latin typeface="+mn-lt"/>
                <a:ea typeface="Arial" charset="0"/>
                <a:cs typeface="Arial" charset="0"/>
              </a:rPr>
              <a:t>–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UNTIL NOW, A PANDEMIC WAS NEVER PART OF THE EQUATION</a:t>
            </a:r>
          </a:p>
          <a:p>
            <a:pPr marL="171450" indent="-171450">
              <a:buFont typeface="Arial" charset="0"/>
              <a:buChar char="•"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WE ALL KNOW ABOUT THE PANDEMIC’S IMPACT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CLOSED BUSINESSES &amp; SCHOOLS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SOARING UNEMPLOYMENT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THE DOWNTURN IN THE ECONOMY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u="sng" dirty="0">
                <a:latin typeface="+mn-lt"/>
                <a:ea typeface="Arial" charset="0"/>
                <a:cs typeface="Arial" charset="0"/>
              </a:rPr>
              <a:t>WE HAVE TO ACCEPT THE FACT THAT WE SIMPLY DON’T KNOW HOW THE PANDEMIC WILL PLAY OUT 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65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DATA FROM NERC STUDY</a:t>
            </a:r>
          </a:p>
          <a:p>
            <a:pPr marL="0" indent="0">
              <a:buFont typeface="Arial" charset="0"/>
              <a:buNone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https://</a:t>
            </a:r>
            <a:r>
              <a:rPr lang="en-US" sz="1200" baseline="0" dirty="0" err="1">
                <a:latin typeface="+mn-lt"/>
                <a:ea typeface="Arial" charset="0"/>
                <a:cs typeface="Arial" charset="0"/>
              </a:rPr>
              <a:t>nerc.org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/news-and-updates/press-releases/?article=1831 23 CAPACITY EXPANSIONS IN NORTH AMERICAN CAPACITY TO USE RECYCLED PAPER AS A RAW MATERIAL 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SINCE 2017 NATIONAL SWORD ANNOUNCEMENT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3.5 MILLION TONS OF ANNOUNCED NEW CAPACITY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MOST WILL USE OCC </a:t>
            </a:r>
            <a:r>
              <a:rPr lang="mr-IN" sz="1200" baseline="0" dirty="0">
                <a:latin typeface="+mn-lt"/>
                <a:ea typeface="Arial" charset="0"/>
                <a:cs typeface="Arial" charset="0"/>
              </a:rPr>
              <a:t>–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OLD CORRUGATED BOXES AS THE ONLY OR PRIMARY INPUT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SEVEN WILL USE RESIDENTIAL MIXED  PAPER AS A PRIMARY OR MAJOR INPUT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FIVE WILL MAKE PULP FROM RECYCLED PAPER TO SHIP TO CHINA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INTERESTINGLY, AT LEAST ONE OTHER AMERICAN PAPER COMPANY IS SELLING RECYCLED FIBER PULP TO CHINESE MILLS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RECYCLED PULP EXPORTS TO CHINA: 2018 16000 </a:t>
            </a:r>
            <a:r>
              <a:rPr lang="en-US" sz="1200" i="1" baseline="0" dirty="0" err="1">
                <a:latin typeface="+mn-lt"/>
                <a:ea typeface="Arial" charset="0"/>
                <a:cs typeface="Arial" charset="0"/>
              </a:rPr>
              <a:t>tonnes</a:t>
            </a: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, 2019 239000 </a:t>
            </a:r>
            <a:r>
              <a:rPr lang="en-US" sz="1200" i="1" baseline="0" dirty="0" err="1">
                <a:latin typeface="+mn-lt"/>
                <a:ea typeface="Arial" charset="0"/>
                <a:cs typeface="Arial" charset="0"/>
              </a:rPr>
              <a:t>tonnes</a:t>
            </a: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 </a:t>
            </a:r>
            <a:r>
              <a:rPr lang="mr-IN" sz="1200" i="1" baseline="0" dirty="0">
                <a:latin typeface="+mn-lt"/>
                <a:ea typeface="Arial" charset="0"/>
                <a:cs typeface="Arial" charset="0"/>
              </a:rPr>
              <a:t>–</a:t>
            </a: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 2020 first </a:t>
            </a:r>
            <a:r>
              <a:rPr lang="en-US" sz="1200" i="1" baseline="0" dirty="0" err="1">
                <a:latin typeface="+mn-lt"/>
                <a:ea typeface="Arial" charset="0"/>
                <a:cs typeface="Arial" charset="0"/>
              </a:rPr>
              <a:t>qtr</a:t>
            </a: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 94000 </a:t>
            </a:r>
            <a:r>
              <a:rPr lang="en-US" sz="1200" i="1" baseline="0" dirty="0" err="1">
                <a:latin typeface="+mn-lt"/>
                <a:ea typeface="Arial" charset="0"/>
                <a:cs typeface="Arial" charset="0"/>
              </a:rPr>
              <a:t>tonnes</a:t>
            </a: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 = 376000 </a:t>
            </a:r>
            <a:r>
              <a:rPr lang="en-US" sz="1200" i="1" baseline="0" dirty="0" err="1">
                <a:latin typeface="+mn-lt"/>
                <a:ea typeface="Arial" charset="0"/>
                <a:cs typeface="Arial" charset="0"/>
              </a:rPr>
              <a:t>mt</a:t>
            </a: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i="0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OTHER TWO ARE  ASEPTIC CARTONS &amp; FOOD CONTAMINATED PAPER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i="1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MOST EAST OF THE MISSISSIPPI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6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FIVE CONTAINERBOARD EXPANSIONS COMPLETED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TWO MORE EXPECTED TO OPEN THIS MONTH</a:t>
            </a:r>
          </a:p>
          <a:p>
            <a:pPr marL="0" indent="0">
              <a:buFont typeface="Arial" charset="0"/>
              <a:buNone/>
            </a:pPr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ONE NEW BOARD MILL OPENED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BIO PAPPEL/MCKINLEY IN WASHINGTON</a:t>
            </a:r>
          </a:p>
          <a:p>
            <a:pPr marL="0" indent="0">
              <a:buFont typeface="Arial" charset="0"/>
              <a:buNone/>
            </a:pPr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RMP: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PRATT OPEN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GREEN BAY PACKAGING IN WISC &amp; CASCADES IN VA TO START IN LATE 2020/EARLY 2021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BOTH WILL BE BIG MIXED PAPER BUYERS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START BUYING RAW MATERIALS THIS FALL</a:t>
            </a:r>
            <a:endParaRPr lang="en-US" sz="1000" baseline="0" dirty="0">
              <a:latin typeface="+mn-lt"/>
            </a:endParaRPr>
          </a:p>
          <a:p>
            <a:pPr marL="0" indent="0">
              <a:buFont typeface="Arial" charset="0"/>
              <a:buNone/>
            </a:pPr>
            <a:endParaRPr lang="en-US" sz="1000" baseline="0" dirty="0">
              <a:latin typeface="+mn-lt"/>
            </a:endParaRPr>
          </a:p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</a:rPr>
              <a:t>EMPIRE </a:t>
            </a:r>
            <a:r>
              <a:rPr lang="mr-IN" sz="1000" baseline="0" dirty="0">
                <a:latin typeface="+mn-lt"/>
              </a:rPr>
              <a:t>–</a:t>
            </a:r>
            <a:r>
              <a:rPr lang="en-US" sz="1000" baseline="0" dirty="0">
                <a:latin typeface="+mn-lt"/>
              </a:rPr>
              <a:t> NEW ANNOUNCED FACILITY IN PA MAKING RECYCLED PULP FOR SHIPMENT TO CHINA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</a:rPr>
              <a:t>500,000 TPY: 70% OCC 30% RMP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</a:rPr>
              <a:t>OPEN EARLY 2022?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</a:rPr>
              <a:t>START BUYING LATE 2021</a:t>
            </a:r>
          </a:p>
          <a:p>
            <a:pPr marL="171450" indent="-171450">
              <a:buFont typeface="Arial" charset="0"/>
              <a:buChar char="•"/>
            </a:pPr>
            <a:endParaRPr lang="en-US" sz="1000" baseline="0" dirty="0">
              <a:latin typeface="+mn-lt"/>
            </a:endParaRPr>
          </a:p>
          <a:p>
            <a:pPr marL="0" indent="0">
              <a:buFont typeface="Arial" charset="0"/>
              <a:buNone/>
            </a:pPr>
            <a:r>
              <a:rPr lang="en-US" sz="1000" b="1" u="none" baseline="0" dirty="0">
                <a:latin typeface="+mn-lt"/>
              </a:rPr>
              <a:t>NOT ALL OF THE NEW CAPACITY WILL BE BUILT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u="none" baseline="0" dirty="0">
                <a:latin typeface="+mn-lt"/>
              </a:rPr>
              <a:t>TOO MUCH PRODUCTION CAPACITY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u="none" baseline="0" dirty="0">
                <a:latin typeface="+mn-lt"/>
              </a:rPr>
              <a:t>RISING RAW MATERIAL PRICES (ACCEPTABLE PRICES?)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u="none" baseline="0" dirty="0">
                <a:latin typeface="+mn-lt"/>
              </a:rPr>
              <a:t>LACK OF SUPPLY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0" u="none" baseline="0" dirty="0">
                <a:latin typeface="+mn-lt"/>
              </a:rPr>
              <a:t>MOST OF THE EXPANSIONS WILL BE COMPLETED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0" u="none" baseline="0" dirty="0">
                <a:latin typeface="+mn-lt"/>
              </a:rPr>
              <a:t>SOME NEW MILLS WON’T</a:t>
            </a:r>
          </a:p>
          <a:p>
            <a:pPr marL="171450" indent="-171450">
              <a:buFont typeface="Arial" charset="0"/>
              <a:buChar char="•"/>
            </a:pPr>
            <a:endParaRPr lang="en-US" sz="1000" u="sng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83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latin typeface="+mn-lt"/>
                <a:ea typeface="Arial" charset="0"/>
                <a:cs typeface="Arial" charset="0"/>
              </a:rPr>
              <a:t>SO WHAT ARE PAPER RECYCLABLES WORTH TODAY?</a:t>
            </a:r>
          </a:p>
          <a:p>
            <a:endParaRPr lang="en-US" i="1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i="1" baseline="0" dirty="0">
                <a:latin typeface="+mn-lt"/>
                <a:ea typeface="Arial" charset="0"/>
                <a:cs typeface="Arial" charset="0"/>
              </a:rPr>
              <a:t>CAVEAT ON PRICING SHEETS: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baseline="0" dirty="0">
                <a:latin typeface="+mn-lt"/>
                <a:ea typeface="Arial" charset="0"/>
                <a:cs typeface="Arial" charset="0"/>
              </a:rPr>
              <a:t>FEWER BUYERS ON THE PAPER SIDE AS INDUSTRY HAS CONSOLIDATED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baseline="0" dirty="0">
                <a:latin typeface="+mn-lt"/>
                <a:ea typeface="Arial" charset="0"/>
                <a:cs typeface="Arial" charset="0"/>
              </a:rPr>
              <a:t>HOW FRESH IS THE DATA:  TIME BETWEEN COLLECTING &amp; PUBLISHING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baseline="0" dirty="0">
                <a:latin typeface="+mn-lt"/>
                <a:ea typeface="Arial" charset="0"/>
                <a:cs typeface="Arial" charset="0"/>
              </a:rPr>
              <a:t>HOW OFTEN IS THE DATA? MONTHLY 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baseline="0" dirty="0">
                <a:latin typeface="+mn-lt"/>
                <a:ea typeface="Arial" charset="0"/>
                <a:cs typeface="Arial" charset="0"/>
              </a:rPr>
              <a:t>GENERALLY SPEAKING, VERY GOOD FOR TRENDS</a:t>
            </a:r>
          </a:p>
          <a:p>
            <a:endParaRPr lang="en-US" i="1" baseline="0" dirty="0">
              <a:latin typeface="Arial" charset="0"/>
              <a:ea typeface="Arial" charset="0"/>
              <a:cs typeface="Arial" charset="0"/>
            </a:endParaRPr>
          </a:p>
          <a:p>
            <a:endParaRPr lang="en-US" i="1" baseline="0" dirty="0">
              <a:latin typeface="Arial" charset="0"/>
              <a:ea typeface="Arial" charset="0"/>
              <a:cs typeface="Arial" charset="0"/>
            </a:endParaRPr>
          </a:p>
          <a:p>
            <a:endParaRPr lang="en-US" baseline="0" dirty="0">
              <a:latin typeface="Arial" charset="0"/>
              <a:ea typeface="Arial" charset="0"/>
              <a:cs typeface="Arial" charset="0"/>
            </a:endParaRPr>
          </a:p>
          <a:p>
            <a:endParaRPr lang="en-US" baseline="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79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OCC &amp; RMP PRICES 2020</a:t>
            </a:r>
          </a:p>
          <a:p>
            <a:endParaRPr lang="en-US" dirty="0"/>
          </a:p>
          <a:p>
            <a:r>
              <a:rPr lang="en-US" dirty="0"/>
              <a:t>OCC:  $25/TON IN JANUARY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SLOW</a:t>
            </a:r>
            <a:r>
              <a:rPr lang="en-US" baseline="0" dirty="0"/>
              <a:t> ASCENT FEBRUARY (32)  &amp; MARCH (45)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PICKS UP SPEED IN APRIL (73)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EXPLODES IN MAY (107)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RETREATS IN JUNE (75)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IN THE LOW $30’S A YEAR AGO</a:t>
            </a:r>
          </a:p>
          <a:p>
            <a:pPr marL="0" indent="0">
              <a:buFont typeface="Arial" charset="0"/>
              <a:buNone/>
            </a:pPr>
            <a:endParaRPr lang="en-US" baseline="0" dirty="0"/>
          </a:p>
          <a:p>
            <a:pPr marL="0" indent="0">
              <a:buFont typeface="Arial" charset="0"/>
              <a:buNone/>
            </a:pPr>
            <a:r>
              <a:rPr lang="en-US" baseline="0" dirty="0"/>
              <a:t>RMP &amp; SRP (SORTED RESIDENTIAL PAPER WITHOUT OCC):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NO UPWARD MOVEMENT UNTIL MAY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MAINTAINING THEIR LEVEL IN JUNE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i="1" baseline="0" dirty="0"/>
              <a:t>IMPLIES STILL WORTH PULLING OCC OUT OF THAT RESIDENTIAL MIX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aseline="0" dirty="0"/>
              <a:t>A YEAR AGO MIXED PAPER NEGATIVE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/>
              <a:t>WHAT’S NEXT</a:t>
            </a:r>
            <a:r>
              <a:rPr lang="en-US" u="none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9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none" dirty="0">
                <a:latin typeface="+mn-lt"/>
              </a:rPr>
              <a:t>IF</a:t>
            </a:r>
            <a:r>
              <a:rPr lang="en-US" u="none" baseline="0" dirty="0">
                <a:latin typeface="+mn-lt"/>
              </a:rPr>
              <a:t> I KNEW I WOULD SAY</a:t>
            </a:r>
          </a:p>
          <a:p>
            <a:pPr marL="171450" indent="-171450">
              <a:buFont typeface="Arial" charset="0"/>
              <a:buChar char="•"/>
            </a:pPr>
            <a:r>
              <a:rPr lang="en-US" b="1" u="none" baseline="0" dirty="0">
                <a:latin typeface="+mn-lt"/>
              </a:rPr>
              <a:t>UNCERTAINTY IS THE NAME OF THE GAME</a:t>
            </a:r>
          </a:p>
          <a:p>
            <a:endParaRPr lang="en-US" u="none" baseline="0" dirty="0">
              <a:latin typeface="+mn-lt"/>
            </a:endParaRPr>
          </a:p>
          <a:p>
            <a:r>
              <a:rPr lang="en-US" u="none" baseline="0" dirty="0">
                <a:latin typeface="+mn-lt"/>
              </a:rPr>
              <a:t>THE BIGGEST QUESTION IS WHEN &amp; HOW THE ECONOMY WILL RECOVER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WE HAD A “SWOOSH-SHAPED” RECOVERY  AFTER THE GREAT RECESSION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WE HIT BOTTOM AT THE BEGININNG OF 2009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SLOWLY RECOVERED &amp; RETURNED TO 2008 GDP LEVEL IN MID-2011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THAT’S 2 ½ YEARS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&amp; IT TOOK EMPLOYMENT EVEN LONGER TO CATCH UP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  <a:hlinkClick r:id="rId3"/>
              </a:rPr>
              <a:t>https://www.wsj.com/articles/why-the-economic-recovery-will-be-more-of-a-swoosh-than-v-shaped-11589203608</a:t>
            </a: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endParaRPr lang="en-US" sz="1200" u="none" baseline="0" dirty="0">
              <a:latin typeface="+mn-lt"/>
              <a:ea typeface="Arial" charset="0"/>
              <a:cs typeface="Arial" charset="0"/>
            </a:endParaRPr>
          </a:p>
          <a:p>
            <a:r>
              <a:rPr lang="en-US" sz="1200" u="none" baseline="0" dirty="0">
                <a:latin typeface="+mn-lt"/>
                <a:ea typeface="Arial" charset="0"/>
                <a:cs typeface="Arial" charset="0"/>
              </a:rPr>
              <a:t>NONETHELESS SOME THOUGHTS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u="sng" baseline="0" dirty="0">
                <a:latin typeface="+mn-lt"/>
                <a:ea typeface="Arial" charset="0"/>
                <a:cs typeface="Arial" charset="0"/>
              </a:rPr>
              <a:t>I’VE WRITTEN &amp; REWRITTEN THE FOLLOWING SLIDES</a:t>
            </a:r>
          </a:p>
          <a:p>
            <a:pPr marL="171450" indent="-171450">
              <a:buFont typeface="Arial" charset="0"/>
              <a:buChar char="•"/>
            </a:pPr>
            <a:r>
              <a:rPr lang="en-US" u="sng" baseline="0" dirty="0">
                <a:latin typeface="+mn-lt"/>
              </a:rPr>
              <a:t>SO MANY POTENTIAL TRENDS GOING DIFFERENT DIRECTIONS AT DIFFERENT TIMES</a:t>
            </a:r>
          </a:p>
          <a:p>
            <a:pPr marL="171450" indent="-171450">
              <a:buFont typeface="Arial" charset="0"/>
              <a:buChar char="•"/>
            </a:pPr>
            <a:r>
              <a:rPr lang="en-US" u="sng" baseline="0" dirty="0">
                <a:latin typeface="+mn-lt"/>
              </a:rPr>
              <a:t>WE TRULY ARE IN A FOG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</a:rPr>
              <a:t>PRINTED PAPER WILL CONTINUE TO DECLINE</a:t>
            </a:r>
          </a:p>
          <a:p>
            <a:pPr marL="171450" indent="-171450">
              <a:buFont typeface="Arial" charset="0"/>
              <a:buChar char="•"/>
            </a:pPr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HARD TO SAY HOW MUCH BECAUSE WE DON’T KNOW TO WHAT EXTENT WORKING FROM HOME WILL INCREASE OVER TIME</a:t>
            </a:r>
            <a:endParaRPr lang="en-US" sz="1000" b="0" i="0" kern="1200" baseline="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WE ARE SOCIAL ANIMALS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1" baseline="0" dirty="0">
                <a:latin typeface="+mn-lt"/>
                <a:ea typeface="Arial" charset="0"/>
                <a:cs typeface="Arial" charset="0"/>
              </a:rPr>
              <a:t>GOVERNING MAGAZINE LOOKED AT STATE &amp; LOCAL GOVERNMENTS &amp; REMOTE WORKING &amp; WHICH JOBS ARE EASILY DONE AWAY FROM THE OFFICE  </a:t>
            </a:r>
            <a:r>
              <a:rPr lang="en-US" sz="1000" b="0" i="1" kern="120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  <a:hlinkClick r:id="rId3"/>
              </a:rPr>
              <a:t>https://www.governing.com/work/More-Productive-from-Home-Governments-Learn-to-Love-Remote-Work.html</a:t>
            </a:r>
            <a:endParaRPr lang="en-US" sz="1000" b="0" i="1" kern="120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000" b="0" i="1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HOME OFFICE SUPPLY SALES UP B/C OF SCATTERED WORK FORCE VS DOWN FOR OFFICES</a:t>
            </a:r>
          </a:p>
          <a:p>
            <a:pPr marL="0" indent="0">
              <a:buFont typeface="Arial" charset="0"/>
              <a:buNone/>
            </a:pPr>
            <a:endParaRPr lang="en-US" sz="1000" b="0" i="0" kern="1200" baseline="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0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PACKAGING ALSO HARD TO PREDICT: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SAME PROBLEM WITH WORKING AT HOME BECAUSE IT DEPRESSES BOX USE BY BUSINESSES DESIGNED TO CATER TO OFFICE WORKERS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WILL E-COMMERCE CONTINUE TO GROW?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HOME FOOD DELIVERY &amp; ONLINE GROCERY DOWN AFTER PEAKING IN MID MAY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ARE THEY BECOMING TOO EXPENSIVE?</a:t>
            </a:r>
          </a:p>
          <a:p>
            <a:pPr marL="0" indent="0">
              <a:buFont typeface="Arial" charset="0"/>
              <a:buNone/>
            </a:pPr>
            <a:endParaRPr lang="en-US" sz="1000" b="0" i="0" kern="1200" baseline="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b="0" i="0" u="none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IF BUSINESSES &amp; SCHOOLS REOPEN WILL WE SEE A SURGE IN SUPPLY OF PAPER ON THE COMMERCIAL SIDE THAT EXCEEDS DEMAND?</a:t>
            </a:r>
            <a:endParaRPr lang="en-US" sz="1000" b="0" i="0" u="none" kern="120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sz="1000" baseline="0" dirty="0"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i="0" u="sng" baseline="0" dirty="0">
                <a:latin typeface="+mn-lt"/>
                <a:ea typeface="Arial" charset="0"/>
                <a:cs typeface="Arial" charset="0"/>
              </a:rPr>
              <a:t>BUYERS ALSO FACE CHALLENGES</a:t>
            </a:r>
          </a:p>
          <a:p>
            <a:pPr marL="0" indent="0">
              <a:buFont typeface="Arial" charset="0"/>
              <a:buNone/>
            </a:pPr>
            <a:endParaRPr lang="en-US" sz="1000" baseline="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7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000" i="1" baseline="0" dirty="0">
                <a:latin typeface="+mn-lt"/>
                <a:ea typeface="Arial" charset="0"/>
                <a:cs typeface="Arial" charset="0"/>
              </a:rPr>
              <a:t>PAPER:  RISI’S HANNAH ZHAO: 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i="1" baseline="0" dirty="0">
                <a:latin typeface="+mn-lt"/>
                <a:ea typeface="Arial" charset="0"/>
                <a:cs typeface="Arial" charset="0"/>
              </a:rPr>
              <a:t>WHAT HAPPENS IF THE ECONONY WEAKENS IN THE THIRD QUARTER WHILE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i="1" baseline="0" dirty="0">
                <a:latin typeface="+mn-lt"/>
                <a:ea typeface="Arial" charset="0"/>
                <a:cs typeface="Arial" charset="0"/>
              </a:rPr>
              <a:t>SUPPLY INCREASES FROM REOPENED BUSINESSES, OFFICES &amp; SCHOOLS?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i="0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i="0" baseline="0" dirty="0">
                <a:latin typeface="+mn-lt"/>
              </a:rPr>
              <a:t>THE ECONOMY REMAINS THE BIGGEST FACTOR</a:t>
            </a:r>
          </a:p>
          <a:p>
            <a:pPr marL="171450" indent="-171450" fontAlgn="base">
              <a:buFont typeface="Arial" charset="0"/>
              <a:buChar char="•"/>
            </a:pP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CONGRESSIONAL BUDGET</a:t>
            </a:r>
            <a:r>
              <a:rPr lang="en-US" sz="10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OFFICE JULY 2 FORECAST: UNEMPLOYMENT DOWN TO 10.5% EOY (VS 3.5 DEC 2019)</a:t>
            </a:r>
          </a:p>
          <a:p>
            <a:pPr marL="171450" indent="-171450" fontAlgn="base">
              <a:buFont typeface="Arial" charset="0"/>
              <a:buChar char="•"/>
            </a:pPr>
            <a:r>
              <a:rPr lang="en-US" sz="10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&amp; ECONOMIC DOWNTURN MORE SEVERE THAN PREVIOUSLY FORECAST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="0" i="1" baseline="0" dirty="0">
                <a:latin typeface="+mn-lt"/>
                <a:ea typeface="Arial" charset="0"/>
                <a:cs typeface="Arial" charset="0"/>
              </a:rPr>
              <a:t>225 OF S&amp;P 500 SUSPENDED EARNINGS FORECASTS FOR 2020</a:t>
            </a:r>
          </a:p>
          <a:p>
            <a:pPr marL="0" indent="0">
              <a:buFont typeface="Arial" charset="0"/>
              <a:buNone/>
            </a:pPr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ALREADY SEEING SOME DOWNTIME AT CONTAINERBOARD MILLS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IMPLYING LESS DEMAND FOR BOXES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PACKAGING REMAINS A GOOD INDICATOR OF WHERE THE ECONOMY IS GOING B/C MANUFACTURERS NEED PACKAGES FOR THEIR PRODUCTS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TWO MORE VARIABLES: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WILL OTHER COUNTRIES REPLACE LOST CHINESE DEMAND?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WHEN WILL THE NEW MILLS OPENING AT THE END OF THIS YEAR START BUYING OCC &amp; RMP? </a:t>
            </a:r>
          </a:p>
          <a:p>
            <a:pPr marL="0" indent="0">
              <a:buFont typeface="Arial" charset="0"/>
              <a:buNone/>
            </a:pPr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</a:rPr>
              <a:t>GIVEN THE TREMENDOUS UNCERTAINTY OVER WHERE THE ECONOMY WILL BE IN THIS &amp; THE 4TH QUARTER</a:t>
            </a:r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="0" baseline="0" dirty="0">
                <a:latin typeface="+mn-lt"/>
                <a:ea typeface="Arial" charset="0"/>
                <a:cs typeface="Arial" charset="0"/>
              </a:rPr>
              <a:t>CURRENT PRICES ARE MORE SUSTAINABLE THAN THOSE OF A MONTH AGO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="0" baseline="0" dirty="0">
                <a:latin typeface="+mn-lt"/>
                <a:ea typeface="Arial" charset="0"/>
                <a:cs typeface="Arial" charset="0"/>
              </a:rPr>
              <a:t>BUT ARE LIKELY TO GO DOWN A BIT</a:t>
            </a:r>
            <a:endParaRPr lang="en-US" sz="1000" b="1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sz="1000" b="1" baseline="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4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000" b="1" baseline="0" dirty="0">
                <a:latin typeface="+mn-lt"/>
                <a:ea typeface="Arial" charset="0"/>
                <a:cs typeface="Arial" charset="0"/>
              </a:rPr>
              <a:t>LONG TERM</a:t>
            </a: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 PAPER MARKETS SHOULD BE GOOD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BUT SHORT TERM WILL BE TURBULENT AS ALL THESE CHANGES PLAY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72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4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THESE COMPANIES &amp; PUBLICATIONS ARE EXCELLENT SOURCES</a:t>
            </a:r>
            <a:r>
              <a:rPr lang="en-US" baseline="0" dirty="0">
                <a:latin typeface="Arial" charset="0"/>
                <a:ea typeface="Arial" charset="0"/>
                <a:cs typeface="Arial" charset="0"/>
              </a:rPr>
              <a:t> OF INFORMATION ABOUT MARKET TRENDS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3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LIKE MANY OTHER THINGS THESE DAYS, WHEN IT COMES TO RECYCING MARKETS, WE ARE IN A FOG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i="0" baseline="0" dirty="0">
                <a:latin typeface="+mn-lt"/>
                <a:ea typeface="Arial" charset="0"/>
                <a:cs typeface="Arial" charset="0"/>
              </a:rPr>
              <a:t>OUR MOST RECENT EXPERIENCE WITH A PANDEMIC WAS A CENTURY AGO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i="0" baseline="0" dirty="0">
                <a:latin typeface="+mn-lt"/>
                <a:ea typeface="Arial" charset="0"/>
                <a:cs typeface="Arial" charset="0"/>
              </a:rPr>
              <a:t>I HAVENT SEEN ANY DATA ON HOW THE SPANISH FLU AFFECTED RECYCLING MARKETS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u="none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u="sng" baseline="0" dirty="0">
                <a:latin typeface="+mn-lt"/>
                <a:ea typeface="Arial" charset="0"/>
                <a:cs typeface="Arial" charset="0"/>
              </a:rPr>
              <a:t>SOME THINGS REMAIN CLEAR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11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RECYCLABLES ARE COMMODITIES SUBJECT TO THE UPS &amp; DOWNS OF COMMODITY PRICING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IN FACT, RECYCLABLES HAVE HIGHER PRICE VOLATILITY THAN MOST OTHER COMMODITIES</a:t>
            </a:r>
          </a:p>
          <a:p>
            <a:pPr marL="0" indent="0">
              <a:buFont typeface="Arial" charset="0"/>
              <a:buNone/>
            </a:pPr>
            <a:endParaRPr lang="en-US" sz="1200" b="0" i="0" u="none" kern="1200" baseline="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b="0" i="0" u="none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BUYERS </a:t>
            </a:r>
            <a:r>
              <a:rPr lang="mr-IN" sz="1200" b="0" i="0" u="none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–</a:t>
            </a:r>
            <a:r>
              <a:rPr lang="en-US" sz="1200" b="0" i="0" u="none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&amp; REMEMBER THAT RECYCLABLES ARE BOUGHT, NOT SOLD </a:t>
            </a:r>
            <a:r>
              <a:rPr lang="mr-IN" sz="1200" b="0" i="0" u="none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–</a:t>
            </a:r>
            <a:r>
              <a:rPr lang="en-US" sz="1200" b="0" i="0" u="none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 CONTINUE TO HAVE THE SAME NEEDS.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THEY WANT: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RELIABLE QUANTITY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RELIABLE QUALITY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AT AN ACCEPTABLE PRICE</a:t>
            </a:r>
          </a:p>
          <a:p>
            <a:pPr marL="0" indent="0">
              <a:buFont typeface="Arial" charset="0"/>
              <a:buNone/>
            </a:pPr>
            <a:endParaRPr lang="en-US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b="1" i="1" dirty="0">
                <a:latin typeface="+mn-lt"/>
                <a:ea typeface="Arial" charset="0"/>
                <a:cs typeface="Arial" charset="0"/>
              </a:rPr>
              <a:t>NEVER UNDERESTIMATE</a:t>
            </a:r>
            <a:r>
              <a:rPr lang="en-US" b="1" i="1" baseline="0" dirty="0">
                <a:latin typeface="+mn-lt"/>
                <a:ea typeface="Arial" charset="0"/>
                <a:cs typeface="Arial" charset="0"/>
              </a:rPr>
              <a:t> THE IMPACT OF QUALITY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baseline="0" dirty="0">
                <a:latin typeface="+mn-lt"/>
                <a:ea typeface="Arial" charset="0"/>
                <a:cs typeface="Arial" charset="0"/>
              </a:rPr>
              <a:t>BUYERS WANT YOUR RAW MATERIALS NOT YOUR  GARBAGE</a:t>
            </a:r>
            <a:endParaRPr lang="en-US" i="1" dirty="0">
              <a:latin typeface="+mn-lt"/>
              <a:ea typeface="Arial" charset="0"/>
              <a:cs typeface="Arial" charset="0"/>
            </a:endParaRPr>
          </a:p>
          <a:p>
            <a:endParaRPr lang="en-US" dirty="0"/>
          </a:p>
          <a:p>
            <a:r>
              <a:rPr lang="en-US" u="sng" dirty="0"/>
              <a:t>THE</a:t>
            </a:r>
            <a:r>
              <a:rPr lang="en-US" u="sng" baseline="0" dirty="0"/>
              <a:t> PANDEMIC HAS REMINDED US OF THE IMPORTANCE OF PAPER MARKETS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2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baseline="0" dirty="0"/>
              <a:t>PAPER IS AT THE HEART OF RESIDENTIAL &amp; COMMERCIAL RECYCLING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SUPPLIES THE TONNAGE &amp;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WHEN TIMES ARE GOOD, THE REVENUE</a:t>
            </a:r>
          </a:p>
          <a:p>
            <a:pPr marL="0" indent="0">
              <a:buFont typeface="Arial" charset="0"/>
              <a:buNone/>
            </a:pPr>
            <a:endParaRPr lang="en-US" baseline="0" dirty="0"/>
          </a:p>
          <a:p>
            <a:pPr marL="0" indent="0">
              <a:buFont typeface="Arial" charset="0"/>
              <a:buNone/>
            </a:pPr>
            <a:r>
              <a:rPr lang="en-US" i="1" baseline="0" dirty="0"/>
              <a:t>ON THE COMMERCIAL SIDE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baseline="0" dirty="0"/>
              <a:t>BUSINESSES SUPPLY ABOUT 2/3 OF THE PAPER COLLECTED FOR RECYCLING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baseline="0" dirty="0"/>
              <a:t>OCC FROM RETAILERS</a:t>
            </a:r>
          </a:p>
          <a:p>
            <a:pPr marL="171450" indent="-171450">
              <a:buFont typeface="Arial" charset="0"/>
              <a:buChar char="•"/>
            </a:pPr>
            <a:r>
              <a:rPr lang="en-US" i="1" baseline="0" dirty="0"/>
              <a:t>SORTED OFFICE PAPER</a:t>
            </a:r>
          </a:p>
          <a:p>
            <a:pPr marL="0" indent="0">
              <a:buFont typeface="Arial" charset="0"/>
              <a:buNone/>
            </a:pPr>
            <a:endParaRPr lang="en-US" i="1" baseline="0" dirty="0"/>
          </a:p>
          <a:p>
            <a:pPr marL="0" indent="0">
              <a:buFont typeface="Arial" charset="0"/>
              <a:buNone/>
            </a:pPr>
            <a:r>
              <a:rPr lang="en-US" i="1" baseline="0" dirty="0"/>
              <a:t>FOR RESIDENTIAL PROGRAMS MIXED PAPER IS ABOUT 50 </a:t>
            </a:r>
            <a:r>
              <a:rPr lang="mr-IN" i="1" baseline="0" dirty="0"/>
              <a:t>–</a:t>
            </a:r>
            <a:r>
              <a:rPr lang="en-US" i="1" baseline="0" dirty="0"/>
              <a:t> 60% OF COLLECTIONS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/>
          </a:p>
          <a:p>
            <a:pPr marL="0" indent="0">
              <a:buFont typeface="Arial" charset="0"/>
              <a:buNone/>
            </a:pPr>
            <a:r>
              <a:rPr lang="en-US" baseline="0" dirty="0"/>
              <a:t>AS WM’S SUSAN ROBINSON NOTED IN A MAY WASTE 360 WEBINAR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PAPER NOW SUPPLIES 70% OF THE REVENUE FROM CURBSIDE PROGRAMS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A COMPLETE REVERSAL FROM A YEAR AGO</a:t>
            </a:r>
          </a:p>
          <a:p>
            <a:endParaRPr lang="en-US" dirty="0"/>
          </a:p>
          <a:p>
            <a:r>
              <a:rPr lang="en-US" dirty="0"/>
              <a:t>HOWEVER OUR USE OF PAPER HAS DECLINED</a:t>
            </a:r>
            <a:r>
              <a:rPr lang="en-US" baseline="0" dirty="0"/>
              <a:t> BY 20 MILLION TONS SINCE 2000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CHANGING THE FOCUS &amp; ECONOMICS OF RECYCLING PROGRAMS</a:t>
            </a:r>
          </a:p>
          <a:p>
            <a:pPr marL="0" indent="0">
              <a:buFont typeface="Arial" charset="0"/>
              <a:buNone/>
            </a:pPr>
            <a:endParaRPr lang="en-US" baseline="0" dirty="0"/>
          </a:p>
          <a:p>
            <a:pPr marL="0" indent="0">
              <a:buFont typeface="Arial" charset="0"/>
              <a:buNone/>
            </a:pPr>
            <a:r>
              <a:rPr lang="en-US" u="sng" baseline="0" dirty="0"/>
              <a:t>LET’S LOOK A LITTLE MORE CLOSELY AT THESE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63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i="1" dirty="0"/>
              <a:t>US EPA ADVANCING</a:t>
            </a:r>
            <a:r>
              <a:rPr lang="en-US" sz="1100" i="1" baseline="0" dirty="0"/>
              <a:t> SUSTINABLE MATERIALS MANAGEMENT NOV 2019</a:t>
            </a:r>
          </a:p>
          <a:p>
            <a:r>
              <a:rPr lang="en-US" sz="1100" i="1" baseline="0" dirty="0"/>
              <a:t>https://</a:t>
            </a:r>
            <a:r>
              <a:rPr lang="en-US" sz="1100" i="1" baseline="0" dirty="0" err="1"/>
              <a:t>www.epa.gov</a:t>
            </a:r>
            <a:r>
              <a:rPr lang="en-US" sz="1100" i="1" baseline="0" dirty="0"/>
              <a:t>/sites/production/files/2019-11/documents/2016_and_2017_facts_and_figures_data_tables_0.pdf</a:t>
            </a:r>
          </a:p>
          <a:p>
            <a:endParaRPr lang="en-US" sz="1100" dirty="0"/>
          </a:p>
          <a:p>
            <a:r>
              <a:rPr lang="en-US" sz="1100" dirty="0"/>
              <a:t>THE</a:t>
            </a:r>
            <a:r>
              <a:rPr lang="en-US" sz="1100" baseline="0" dirty="0"/>
              <a:t> BLUE LINE IS PAPER PACKAGING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baseline="0" dirty="0"/>
              <a:t>MOSTLY CORRUGATED BOXES</a:t>
            </a:r>
          </a:p>
          <a:p>
            <a:pPr marL="0" indent="0">
              <a:buFont typeface="Arial" charset="0"/>
              <a:buNone/>
            </a:pPr>
            <a:r>
              <a:rPr lang="en-US" sz="1100" baseline="0" dirty="0"/>
              <a:t>FLAT GENERATION REFLECTED TWO TRENDS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baseline="0" dirty="0"/>
              <a:t>LOST PRODUCTION AS MANUFACTURING PLANTS MOVED TO CHINA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baseline="0" dirty="0"/>
              <a:t>GAINED PRODUTION FROM THE RISE OF E-COMMERCE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baseline="0" dirty="0"/>
              <a:t>(</a:t>
            </a:r>
            <a:r>
              <a:rPr lang="en-US" sz="1100" i="1" baseline="0" dirty="0"/>
              <a:t>SMALLER BOXES BUT MORE OF THEM)</a:t>
            </a:r>
          </a:p>
          <a:p>
            <a:pPr marL="0" indent="0">
              <a:buFont typeface="Arial" charset="0"/>
              <a:buNone/>
            </a:pPr>
            <a:endParaRPr lang="en-US" sz="1100" baseline="0" dirty="0"/>
          </a:p>
          <a:p>
            <a:pPr marL="0" indent="0">
              <a:buFont typeface="Arial" charset="0"/>
              <a:buNone/>
            </a:pPr>
            <a:r>
              <a:rPr lang="en-US" sz="1100" baseline="0" dirty="0"/>
              <a:t>THE ORANGE LINE IS PRINTING &amp; WRITING PAPER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baseline="0" dirty="0"/>
              <a:t>THIS IS THE HOME OF THE 20 MILLION TON DROP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baseline="0" dirty="0"/>
              <a:t>WE USE LESS PAPER TO TRANSMIT INFORMATION</a:t>
            </a:r>
          </a:p>
          <a:p>
            <a:pPr marL="171450" indent="-171450">
              <a:buFont typeface="Arial" charset="0"/>
              <a:buChar char="•"/>
            </a:pPr>
            <a:endParaRPr lang="en-US" sz="1100" baseline="0" dirty="0"/>
          </a:p>
          <a:p>
            <a:pPr marL="0" indent="0">
              <a:buFont typeface="Arial" charset="0"/>
              <a:buNone/>
            </a:pPr>
            <a:r>
              <a:rPr lang="en-US" sz="1100" baseline="0" dirty="0"/>
              <a:t>THE GRAY LINE IS OTHER PAPER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baseline="0" dirty="0"/>
              <a:t>TISSUE &amp; TOWELS &amp; PAPER PLATES INCREASE WITH POPULATION GROWTH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baseline="0" dirty="0"/>
              <a:t>“OTHER” USES OF PAPER ARE DOWN</a:t>
            </a:r>
          </a:p>
          <a:p>
            <a:pPr marL="0" indent="0">
              <a:buFont typeface="Arial" charset="0"/>
              <a:buNone/>
            </a:pPr>
            <a:endParaRPr lang="en-US" sz="1100" u="sng"/>
          </a:p>
          <a:p>
            <a:pPr marL="0" indent="0">
              <a:buFont typeface="Arial" charset="0"/>
              <a:buNone/>
            </a:pPr>
            <a:r>
              <a:rPr lang="en-US" sz="1100" u="sng"/>
              <a:t>WHAT </a:t>
            </a:r>
            <a:r>
              <a:rPr lang="en-US" sz="1100" u="sng" dirty="0"/>
              <a:t>HAS CHANGED DUE TO THE PANDEMIC</a:t>
            </a:r>
            <a:r>
              <a:rPr lang="en-US" sz="1100" dirty="0"/>
              <a:t>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6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</a:rPr>
              <a:t>PURCHASES OF PRINTED PAPER DOWN 30% IN MAY BECAUSE OF SCHOOL &amp; OFFICE CLOSINGS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</a:rPr>
              <a:t>20 PAPER MAKING MACHINES TOOK DOWNTIME IN THE SECOND QUARTER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1" baseline="0" dirty="0">
                <a:latin typeface="+mn-lt"/>
              </a:rPr>
              <a:t>TWO MORE MILLS CLOSING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baseline="0" dirty="0"/>
              <a:t>ON THE PACKAGING SIDE, COMMERCIAL OCC DOWN DUE TO BUSINESS CLOSINGS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/>
              <a:t>RESIDENTIAL UP FROM E-COMMERCE &amp; HOME FOOD DELIVERY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</a:rPr>
              <a:t>2019:  E-COMMERCE 11-12% OF RETAIL SALES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baseline="0" dirty="0">
                <a:latin typeface="+mn-lt"/>
              </a:rPr>
              <a:t>LARGER THAN NORMAL PERCENTAGE INCREASE IN THE FIRST QUARTER 2020 (UP 0.5%)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0" baseline="0" dirty="0">
                <a:latin typeface="+mn-lt"/>
              </a:rPr>
              <a:t>HOME FOOD DELIVERY UP 400%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0" baseline="0" dirty="0">
                <a:latin typeface="+mn-lt"/>
              </a:rPr>
              <a:t>HOME MEAL DELIVERY UP 50%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1" baseline="0" dirty="0">
                <a:latin typeface="+mn-lt"/>
              </a:rPr>
              <a:t>FEDEX GROUND UNIT REPORTED 25% INCREASE IN AVERAGE DAILY SHIPPING VOLUME</a:t>
            </a:r>
          </a:p>
          <a:p>
            <a:pPr marL="0" indent="0">
              <a:buFont typeface="Arial" charset="0"/>
              <a:buNone/>
            </a:pPr>
            <a:r>
              <a:rPr lang="en-US" sz="1000" baseline="0" dirty="0">
                <a:latin typeface="+mn-lt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i="0" baseline="0" dirty="0">
                <a:latin typeface="+mn-lt"/>
              </a:rPr>
              <a:t>GOOD TIME TO BE IN THE BOX BUSINESS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1" baseline="0" dirty="0">
                <a:latin typeface="+mn-lt"/>
              </a:rPr>
              <a:t>OPERATING RATE AT 90% </a:t>
            </a:r>
            <a:r>
              <a:rPr lang="en-US" sz="1000" b="0" i="1" u="none" baseline="0" dirty="0">
                <a:latin typeface="+mn-lt"/>
              </a:rPr>
              <a:t>MAY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i="1" baseline="0" dirty="0">
                <a:latin typeface="+mn-lt"/>
              </a:rPr>
              <a:t>BOXBOARD AT 96%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baseline="0" dirty="0"/>
              <a:t>HOWEVER, INCREASE IN RESIDENTIAL OCC RECYCLING DOES NOT OFFSET LOST COMMERCIAL RECYCLING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/>
              <a:t>RESIDENTIAL OCC IS NOT AS CLEAN AS COMMERCIAL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i="1" baseline="0" dirty="0"/>
              <a:t>CURBSIDE CONTAMINATION HAS NOT GONE DOWN</a:t>
            </a:r>
            <a:endParaRPr lang="en-US" sz="1000" b="0" i="1" u="none" kern="1200" baseline="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sz="1000" b="1" baseline="0" dirty="0"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u="sng" baseline="0" dirty="0"/>
              <a:t>LET’S LOOK AT WHO IS BUYING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13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EXPORTS WERE 10-15% OF END MARKETS UNTIL 2000 OR SO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THEN TOOK OFF HITTING A HIGH OF 40%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WITH CHINA AS THE BIG BUYER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2017: CHINA </a:t>
            </a:r>
            <a:r>
              <a:rPr lang="mr-IN" sz="1200" baseline="0" dirty="0">
                <a:latin typeface="+mn-lt"/>
                <a:ea typeface="Arial" charset="0"/>
                <a:cs typeface="Arial" charset="0"/>
              </a:rPr>
              <a:t>–</a:t>
            </a: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 ANNOUNCED A  BAN ON MIXED PAPER IMPORTS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&amp; STARTED RATCHETING DOWN ON OCC IMPORTS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THE PANDEMIC HAS MADE EXPORTING HARDER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US PORTS OPERATING ON REDUCED HOURS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aseline="0" dirty="0">
                <a:latin typeface="+mn-lt"/>
                <a:ea typeface="Arial" charset="0"/>
                <a:cs typeface="Arial" charset="0"/>
              </a:rPr>
              <a:t>SHORT SUPPLIES OF SHIPPING CONTAINERS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HIGHER SHIPPING COSTS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i="1" baseline="0" dirty="0">
                <a:latin typeface="+mn-lt"/>
                <a:ea typeface="Arial" charset="0"/>
                <a:cs typeface="Arial" charset="0"/>
              </a:rPr>
              <a:t>TWO SHIPPERS HAVE SAID NO MORE WASTEPAPER OR SCRAP BECAUSE OF CHINESE BAN AT END OF YEAR</a:t>
            </a:r>
          </a:p>
          <a:p>
            <a:pPr marL="0" indent="0">
              <a:buFont typeface="Arial" charset="0"/>
              <a:buNone/>
            </a:pPr>
            <a:endParaRPr lang="en-US" sz="1200" baseline="0" dirty="0"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u="sng" baseline="0" dirty="0">
                <a:latin typeface="+mn-lt"/>
                <a:ea typeface="Arial" charset="0"/>
                <a:cs typeface="Arial" charset="0"/>
              </a:rPr>
              <a:t>LET’S LOOK AT SOME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RECYCLED PAPER EXPORT DATA: https://resource-</a:t>
            </a:r>
            <a:r>
              <a:rPr lang="en-US" sz="1000" baseline="0" dirty="0" err="1">
                <a:latin typeface="+mn-lt"/>
                <a:ea typeface="Arial" charset="0"/>
                <a:cs typeface="Arial" charset="0"/>
              </a:rPr>
              <a:t>recycling.com</a:t>
            </a: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/recycling/2020/02/06/paper-and-plastic-export-numbers-take-historic-dive/</a:t>
            </a:r>
          </a:p>
          <a:p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RECYCLED PAPER EXPORTS 2019:  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2019: DOWN 3 MILLION TONS TO 18 MILLION TONS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i="1" baseline="0" dirty="0">
                <a:latin typeface="+mn-lt"/>
                <a:ea typeface="Arial" charset="0"/>
                <a:cs typeface="Arial" charset="0"/>
              </a:rPr>
              <a:t>NOTE THAT PAPER EXPORTS ARE IN TONS, PLASTIC IN POUNDS B/C A BILLION POUNDS IS MORE IMPRESSIVE THAN 500,000 TONS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i="1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EXPORTS STILL A BIG MARKET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FROM 39% TO 36% OF END MARKETS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NOT ALL WENT TO ASIA: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MEXICO &amp; CANADA TOOK ABOUT 2.5 MILLION TONS OR 1/7 OF OUR EXPORTS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baseline="0" dirty="0">
              <a:latin typeface="+mn-lt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WILL CHINA BAN ALL PAPER RECYCLABLES?  YES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baseline="0" dirty="0">
                <a:latin typeface="+mn-lt"/>
                <a:ea typeface="Arial" charset="0"/>
                <a:cs typeface="Arial" charset="0"/>
              </a:rPr>
              <a:t>THE GOVERNMENT RECENTLY ANNOUNCED IT WILL ENFORCE A COMPLETE BAN ON “SOLID WASTE” IMPORTS AT THE END OF THE YEAR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aseline="0" dirty="0">
              <a:latin typeface="Arial" charset="0"/>
              <a:ea typeface="Arial" charset="0"/>
              <a:cs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000" i="1" baseline="0" dirty="0">
                <a:latin typeface="+mn-lt"/>
                <a:ea typeface="Arial" charset="0"/>
                <a:cs typeface="Arial" charset="0"/>
              </a:rPr>
              <a:t>CHINA IS LIKELY TO IMPORT 7 MILLION TONNES OF RECYCLED PAPER IN 2020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000" i="1" baseline="0" dirty="0">
                <a:latin typeface="+mn-lt"/>
                <a:ea typeface="Arial" charset="0"/>
                <a:cs typeface="Arial" charset="0"/>
              </a:rPr>
              <a:t>ABOUT HALF OF 2019 IMPORTS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50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WHEN THE CHINESE STARTED BANNING RECYCLABLES ENTREPRENUERS SMELLED OPPORTUNITY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A VAST AMOUNT OF CHEAP RAW MATERIAL WAS BECOMING AVAILABLE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b="0" i="1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THIS IS WHAT HAPPENED AFTER THE MARKET COLLAPSE IN 1990</a:t>
            </a:r>
            <a:endParaRPr lang="en-US" sz="1200" b="1" i="1" kern="1200" baseline="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THIS IS THE NEW PRATT INDUSTRIES RECYCLED PAPER MILL IN WAPAKONETA OHIO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OPENED LAST OCTOBER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USES 180,000 TPY RMP &amp; OCC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THAT WILL DOUBLE OVER A DECADE</a:t>
            </a:r>
          </a:p>
          <a:p>
            <a:pPr marL="0" indent="0">
              <a:buFont typeface="Arial" charset="0"/>
              <a:buNone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200" b="0" i="0" u="sng" kern="1200" baseline="0" dirty="0">
                <a:solidFill>
                  <a:schemeClr val="tx1"/>
                </a:solidFill>
                <a:effectLst/>
                <a:latin typeface="+mn-lt"/>
                <a:ea typeface="Arial" charset="0"/>
                <a:cs typeface="Arial" charset="0"/>
              </a:rPr>
              <a:t>WHAT HAS BEEN ANNOUNCED &amp; OPENED SO FAR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913F0-DA72-4F43-BCD2-8512FB4812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6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2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87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4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9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6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6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1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1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7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27018-A296-F14C-8B6C-2A8D3BEBFFE1}" type="datetimeFigureOut">
              <a:rPr lang="en-US" smtClean="0"/>
              <a:t>7/13/2020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E4D16-9D48-E745-BAF8-29412DAE2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9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hazmiller9@gmail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erc.org/news-and-updates/press-releases/?article=1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source-recycling.com/recycling/magazine/" TargetMode="External"/><Relationship Id="rId4" Type="http://schemas.openxmlformats.org/officeDocument/2006/relationships/hyperlink" Target="http://www.paperstockrepor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64276"/>
            <a:ext cx="9144000" cy="2637762"/>
          </a:xfrm>
        </p:spPr>
        <p:txBody>
          <a:bodyPr>
            <a:normAutofit fontScale="90000"/>
          </a:bodyPr>
          <a:lstStyle/>
          <a:p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br>
              <a:rPr lang="en-US" sz="7200" dirty="0"/>
            </a:br>
            <a:br>
              <a:rPr lang="en-US" sz="5300" dirty="0"/>
            </a:br>
            <a:r>
              <a:rPr lang="en-US" sz="5300" dirty="0"/>
              <a:t>HOW THE PANDEMIC HAS</a:t>
            </a:r>
            <a:br>
              <a:rPr lang="en-US" sz="5300" dirty="0"/>
            </a:br>
            <a:r>
              <a:rPr lang="en-US" sz="5300" dirty="0"/>
              <a:t>SHAPED RECOVERED PAPER </a:t>
            </a:r>
            <a:br>
              <a:rPr lang="en-US" sz="5300" dirty="0"/>
            </a:br>
            <a:r>
              <a:rPr lang="en-US" sz="5300" dirty="0"/>
              <a:t>SUPPLY &amp; BUYERS</a:t>
            </a:r>
            <a:br>
              <a:rPr lang="en-US" sz="5300" dirty="0"/>
            </a:br>
            <a:endParaRPr lang="en-US" sz="53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Chaz Miller</a:t>
            </a:r>
          </a:p>
          <a:p>
            <a:r>
              <a:rPr lang="en-US" sz="3200" dirty="0"/>
              <a:t>Upcycle</a:t>
            </a:r>
          </a:p>
          <a:p>
            <a:r>
              <a:rPr lang="en-US" sz="3200" dirty="0"/>
              <a:t>July 8, 2020</a:t>
            </a:r>
          </a:p>
        </p:txBody>
      </p:sp>
    </p:spTree>
    <p:extLst>
      <p:ext uri="{BB962C8B-B14F-4D97-AF65-F5344CB8AC3E}">
        <p14:creationId xmlns:p14="http://schemas.microsoft.com/office/powerpoint/2010/main" val="475089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NEW NORTH AMERICAN MARKET CAPACITY: RECYCLED CONTENT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363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23 North American recycling capacity expansions announced since 2017</a:t>
            </a:r>
          </a:p>
          <a:p>
            <a:r>
              <a:rPr lang="en-US" dirty="0"/>
              <a:t>3.5 million tons of announced new capacity</a:t>
            </a:r>
          </a:p>
          <a:p>
            <a:r>
              <a:rPr lang="en-US" dirty="0"/>
              <a:t>Most use OCC </a:t>
            </a:r>
          </a:p>
          <a:p>
            <a:r>
              <a:rPr lang="en-US" dirty="0"/>
              <a:t>At least 7 use RMP as major input</a:t>
            </a:r>
          </a:p>
          <a:p>
            <a:r>
              <a:rPr lang="en-US" dirty="0"/>
              <a:t>5 will ship recycled fiber pulp to China</a:t>
            </a:r>
          </a:p>
        </p:txBody>
      </p:sp>
    </p:spTree>
    <p:extLst>
      <p:ext uri="{BB962C8B-B14F-4D97-AF65-F5344CB8AC3E}">
        <p14:creationId xmlns:p14="http://schemas.microsoft.com/office/powerpoint/2010/main" val="504489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STATUS NEW NORTH AMERICAN MARKET CAPACITY: RECYCLED CONTENT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OCC:</a:t>
            </a:r>
          </a:p>
          <a:p>
            <a:r>
              <a:rPr lang="en-US" dirty="0"/>
              <a:t>5 OCC expansions completed</a:t>
            </a:r>
          </a:p>
          <a:p>
            <a:r>
              <a:rPr lang="en-US" dirty="0"/>
              <a:t>1 new facility (Bio </a:t>
            </a:r>
            <a:r>
              <a:rPr lang="en-US" dirty="0" err="1"/>
              <a:t>Pappel</a:t>
            </a:r>
            <a:r>
              <a:rPr lang="en-US" dirty="0"/>
              <a:t>) opened</a:t>
            </a:r>
          </a:p>
          <a:p>
            <a:pPr marL="0" indent="0">
              <a:buNone/>
            </a:pPr>
            <a:r>
              <a:rPr lang="en-US" dirty="0"/>
              <a:t>RMP</a:t>
            </a:r>
          </a:p>
          <a:p>
            <a:r>
              <a:rPr lang="en-US" dirty="0"/>
              <a:t>1 new facility (Pratt) opened</a:t>
            </a:r>
          </a:p>
          <a:p>
            <a:r>
              <a:rPr lang="en-US" dirty="0"/>
              <a:t>Green Bay &amp; Cascades late 2020/early 2021</a:t>
            </a:r>
          </a:p>
          <a:p>
            <a:r>
              <a:rPr lang="en-US" dirty="0"/>
              <a:t>Empire early 2022</a:t>
            </a:r>
          </a:p>
          <a:p>
            <a:pPr marL="0" indent="0">
              <a:buNone/>
            </a:pPr>
            <a:r>
              <a:rPr lang="en-US" dirty="0"/>
              <a:t>Not all new capacity will be built</a:t>
            </a:r>
          </a:p>
        </p:txBody>
      </p:sp>
    </p:spTree>
    <p:extLst>
      <p:ext uri="{BB962C8B-B14F-4D97-AF65-F5344CB8AC3E}">
        <p14:creationId xmlns:p14="http://schemas.microsoft.com/office/powerpoint/2010/main" val="646212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VALUE/PRICE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1812" y="1825625"/>
            <a:ext cx="607218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49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PRICES: OLD CORRUGATED CONTAINERS &amp; RESIDENTIAL SORTED &amp; MIXED PAPER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6153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2850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WHAT’S NEXT?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60" y="1825625"/>
            <a:ext cx="5592080" cy="4351338"/>
          </a:xfrm>
        </p:spPr>
      </p:pic>
    </p:spTree>
    <p:extLst>
      <p:ext uri="{BB962C8B-B14F-4D97-AF65-F5344CB8AC3E}">
        <p14:creationId xmlns:p14="http://schemas.microsoft.com/office/powerpoint/2010/main" val="33073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SUPPLY 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Printed paper </a:t>
            </a:r>
          </a:p>
          <a:p>
            <a:r>
              <a:rPr lang="en-US" dirty="0"/>
              <a:t>We will continue to use less</a:t>
            </a:r>
          </a:p>
          <a:p>
            <a:r>
              <a:rPr lang="en-US" dirty="0"/>
              <a:t>To what extent will people work at home versus in offices?</a:t>
            </a:r>
          </a:p>
          <a:p>
            <a:pPr marL="0" indent="0">
              <a:buNone/>
            </a:pPr>
            <a:r>
              <a:rPr lang="en-US" dirty="0"/>
              <a:t>Packaging</a:t>
            </a:r>
          </a:p>
          <a:p>
            <a:r>
              <a:rPr lang="en-US" dirty="0"/>
              <a:t>Has growth in e-commerce &amp; home food delivery peaked?</a:t>
            </a:r>
          </a:p>
          <a:p>
            <a:r>
              <a:rPr lang="en-US" dirty="0"/>
              <a:t>Where is the economy going?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1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BUYERS SIDE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Paper prices likely to decline</a:t>
            </a:r>
          </a:p>
          <a:p>
            <a:r>
              <a:rPr lang="en-US" dirty="0"/>
              <a:t>Will the economy be weaker or stronger?</a:t>
            </a:r>
          </a:p>
          <a:p>
            <a:r>
              <a:rPr lang="en-US" dirty="0"/>
              <a:t>Will newly reopened businesses increase OCC supply and lower prices?</a:t>
            </a:r>
          </a:p>
          <a:p>
            <a:r>
              <a:rPr lang="en-US" dirty="0"/>
              <a:t>Will other countries supplant China as markets?</a:t>
            </a:r>
          </a:p>
          <a:p>
            <a:r>
              <a:rPr lang="en-US" dirty="0"/>
              <a:t>When will new mills open &amp; start buying OCC &amp; RMP?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23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LONG TERM?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4545" y="1825625"/>
            <a:ext cx="65229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28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CONTACT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Chaz Miller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chazmiller9@gmail.com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301-346-6507</a:t>
            </a:r>
          </a:p>
        </p:txBody>
      </p:sp>
    </p:spTree>
    <p:extLst>
      <p:ext uri="{BB962C8B-B14F-4D97-AF65-F5344CB8AC3E}">
        <p14:creationId xmlns:p14="http://schemas.microsoft.com/office/powerpoint/2010/main" val="1104837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5357812"/>
          </a:xfrm>
        </p:spPr>
        <p:txBody>
          <a:bodyPr>
            <a:normAutofit fontScale="92500"/>
          </a:bodyPr>
          <a:lstStyle/>
          <a:p>
            <a:r>
              <a:rPr lang="en-US" dirty="0">
                <a:ea typeface="Arial" charset="0"/>
                <a:cs typeface="Arial" charset="0"/>
              </a:rPr>
              <a:t>NERC Recycled Paper Demand Increases Study  </a:t>
            </a:r>
            <a:r>
              <a:rPr lang="en-US" dirty="0">
                <a:ea typeface="Arial" charset="0"/>
                <a:cs typeface="Arial" charset="0"/>
                <a:hlinkClick r:id="rId3"/>
              </a:rPr>
              <a:t>nerc.org/news-and-updates/press-releases/?article=17</a:t>
            </a:r>
            <a:endParaRPr lang="en-US" dirty="0">
              <a:ea typeface="Arial" charset="0"/>
              <a:cs typeface="Arial" charset="0"/>
            </a:endParaRPr>
          </a:p>
          <a:p>
            <a:r>
              <a:rPr lang="en-US" dirty="0">
                <a:ea typeface="Arial" charset="0"/>
                <a:cs typeface="Arial" charset="0"/>
              </a:rPr>
              <a:t>NERC Recycled Plastic Capacity Increases: </a:t>
            </a:r>
            <a:r>
              <a:rPr lang="en-US" dirty="0" err="1">
                <a:ea typeface="Arial" charset="0"/>
                <a:cs typeface="Arial" charset="0"/>
              </a:rPr>
              <a:t>nerc.org</a:t>
            </a:r>
            <a:r>
              <a:rPr lang="en-US" dirty="0">
                <a:ea typeface="Arial" charset="0"/>
                <a:cs typeface="Arial" charset="0"/>
              </a:rPr>
              <a:t>/news-and-updates/press-releases/</a:t>
            </a:r>
          </a:p>
          <a:p>
            <a:r>
              <a:rPr lang="en-US" dirty="0"/>
              <a:t>Paper:  Moore &amp; Associates: Bill Moore: </a:t>
            </a:r>
            <a:r>
              <a:rPr lang="en-US" dirty="0" err="1"/>
              <a:t>www.marecycle.com</a:t>
            </a:r>
            <a:endParaRPr lang="en-US" dirty="0"/>
          </a:p>
          <a:p>
            <a:r>
              <a:rPr lang="en-US" dirty="0"/>
              <a:t>Paper:  RISI:  Hannah Zhao: </a:t>
            </a:r>
            <a:r>
              <a:rPr lang="en-US" dirty="0" err="1"/>
              <a:t>www.risiinfo.com</a:t>
            </a:r>
            <a:endParaRPr lang="en-US" dirty="0"/>
          </a:p>
          <a:p>
            <a:r>
              <a:rPr lang="en-US" dirty="0"/>
              <a:t>Plastic: More Recycling: Nina </a:t>
            </a:r>
            <a:r>
              <a:rPr lang="en-US" dirty="0" err="1"/>
              <a:t>Belluci</a:t>
            </a:r>
            <a:r>
              <a:rPr lang="en-US" dirty="0"/>
              <a:t> Butler: </a:t>
            </a:r>
            <a:r>
              <a:rPr lang="en-US" dirty="0" err="1"/>
              <a:t>www.morerecycling.com</a:t>
            </a:r>
            <a:endParaRPr lang="en-US" dirty="0"/>
          </a:p>
          <a:p>
            <a:r>
              <a:rPr lang="en-US" dirty="0"/>
              <a:t>Paper Stock Report: Ken </a:t>
            </a:r>
            <a:r>
              <a:rPr lang="en-US" dirty="0" err="1"/>
              <a:t>McEntee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www.paperstockreport.com</a:t>
            </a:r>
            <a:endParaRPr lang="en-US" dirty="0"/>
          </a:p>
          <a:p>
            <a:r>
              <a:rPr lang="en-US" dirty="0"/>
              <a:t>Recycling </a:t>
            </a:r>
            <a:r>
              <a:rPr lang="en-US" dirty="0" err="1"/>
              <a:t>Markets.net</a:t>
            </a:r>
            <a:r>
              <a:rPr lang="en-US" dirty="0"/>
              <a:t>: Christina Boulanger-</a:t>
            </a:r>
            <a:r>
              <a:rPr lang="en-US" dirty="0" err="1"/>
              <a:t>Bosley</a:t>
            </a:r>
            <a:r>
              <a:rPr lang="en-US" dirty="0"/>
              <a:t>: </a:t>
            </a:r>
            <a:r>
              <a:rPr lang="en-US" dirty="0" err="1"/>
              <a:t>www.recyclingmarket.net</a:t>
            </a:r>
            <a:r>
              <a:rPr lang="en-US" dirty="0"/>
              <a:t> </a:t>
            </a:r>
          </a:p>
          <a:p>
            <a:r>
              <a:rPr lang="en-US" dirty="0"/>
              <a:t>Resource Recycling Magazine &amp; weekly Resource Recycling &amp; Plastic Recycling Update e-news: </a:t>
            </a:r>
            <a:r>
              <a:rPr lang="en-US" dirty="0">
                <a:hlinkClick r:id="rId5"/>
              </a:rPr>
              <a:t>resource-recycling.com/recycling/magazine/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63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FOG OF THE PANDEMIC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6038" y="1690688"/>
            <a:ext cx="70866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7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PANDEMIC DID NOT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Recyclables are commodities</a:t>
            </a:r>
          </a:p>
          <a:p>
            <a:r>
              <a:rPr lang="en-US" dirty="0"/>
              <a:t>Commodity prices fluctuate </a:t>
            </a:r>
          </a:p>
          <a:p>
            <a:r>
              <a:rPr lang="en-US" dirty="0"/>
              <a:t>Recyclables are bought not sold</a:t>
            </a:r>
          </a:p>
          <a:p>
            <a:r>
              <a:rPr lang="en-US" dirty="0"/>
              <a:t>Buyers have the same needs</a:t>
            </a:r>
          </a:p>
          <a:p>
            <a:r>
              <a:rPr lang="en-US" dirty="0"/>
              <a:t>Quality matters</a:t>
            </a:r>
          </a:p>
        </p:txBody>
      </p:sp>
    </p:spTree>
    <p:extLst>
      <p:ext uri="{BB962C8B-B14F-4D97-AF65-F5344CB8AC3E}">
        <p14:creationId xmlns:p14="http://schemas.microsoft.com/office/powerpoint/2010/main" val="5085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IMPORTANCE OF PAPER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30960" y="1825625"/>
            <a:ext cx="65300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11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CHANGES IN PAPER GENERATION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61135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349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PANDEMIC CHANGES IN PAPER USE &amp; RECYCLING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662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Less printing &amp; writing paper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School &amp; office closings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20 machines taking downtime second quarter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Packaging up BUT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Commercial OCC down due to closings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Residential OCC up due to E-commerce &amp; home food delivery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Less OCC collected overall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Residential OCC not as clean as commercial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Residential contamination has not declined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055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EXPORTS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2327" y="1690688"/>
            <a:ext cx="77301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6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RECYCLED PAPER EXPORTS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2019:</a:t>
            </a:r>
          </a:p>
          <a:p>
            <a:r>
              <a:rPr lang="en-US" dirty="0"/>
              <a:t>18 million tons exported</a:t>
            </a:r>
          </a:p>
          <a:p>
            <a:r>
              <a:rPr lang="en-US" dirty="0"/>
              <a:t>Down 3 million tons from 2018</a:t>
            </a:r>
          </a:p>
          <a:p>
            <a:r>
              <a:rPr lang="en-US" dirty="0"/>
              <a:t>Exports remain 36% of end markets </a:t>
            </a:r>
          </a:p>
          <a:p>
            <a:r>
              <a:rPr lang="en-US" dirty="0"/>
              <a:t>About 1/7</a:t>
            </a:r>
            <a:r>
              <a:rPr lang="en-US" baseline="30000" dirty="0"/>
              <a:t>th</a:t>
            </a:r>
            <a:r>
              <a:rPr lang="en-US" dirty="0"/>
              <a:t> of U.S. recycled paper exports go to Mexico &amp; Canada</a:t>
            </a:r>
          </a:p>
          <a:p>
            <a:pPr marL="0" indent="0">
              <a:buNone/>
            </a:pPr>
            <a:r>
              <a:rPr lang="en-US" dirty="0"/>
              <a:t>Will China ban all paper recyclables?</a:t>
            </a:r>
          </a:p>
        </p:txBody>
      </p:sp>
    </p:spTree>
    <p:extLst>
      <p:ext uri="{BB962C8B-B14F-4D97-AF65-F5344CB8AC3E}">
        <p14:creationId xmlns:p14="http://schemas.microsoft.com/office/powerpoint/2010/main" val="823834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NORTH AMERICAN MARKET CAPACITY: RECYCLED CONTENT PAPER</a:t>
            </a:r>
          </a:p>
        </p:txBody>
      </p:sp>
      <p:pic>
        <p:nvPicPr>
          <p:cNvPr id="4" name="Picture 2" descr="mage result for pratt mill wapakonet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299494"/>
            <a:ext cx="81280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3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43736</TotalTime>
  <Words>2305</Words>
  <Application>Microsoft Office PowerPoint</Application>
  <PresentationFormat>Widescreen</PresentationFormat>
  <Paragraphs>353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      HOW THE PANDEMIC HAS SHAPED RECOVERED PAPER  SUPPLY &amp; BUYERS </vt:lpstr>
      <vt:lpstr>THE FOG OF THE PANDEMIC</vt:lpstr>
      <vt:lpstr>THE PANDEMIC DID NOT CHANGE</vt:lpstr>
      <vt:lpstr>THE IMPORTANCE OF PAPER</vt:lpstr>
      <vt:lpstr>CHANGES IN PAPER GENERATION</vt:lpstr>
      <vt:lpstr>PANDEMIC CHANGES IN PAPER USE &amp; RECYCLING </vt:lpstr>
      <vt:lpstr>EXPORTS</vt:lpstr>
      <vt:lpstr>RECYCLED PAPER EXPORTS</vt:lpstr>
      <vt:lpstr>NEW NORTH AMERICAN MARKET CAPACITY: RECYCLED CONTENT PAPER</vt:lpstr>
      <vt:lpstr>NEW NORTH AMERICAN MARKET CAPACITY: RECYCLED CONTENT PAPER</vt:lpstr>
      <vt:lpstr>STATUS NEW NORTH AMERICAN MARKET CAPACITY: RECYCLED CONTENT PAPER</vt:lpstr>
      <vt:lpstr>VALUE/PRICE</vt:lpstr>
      <vt:lpstr>PRICES: OLD CORRUGATED CONTAINERS &amp; RESIDENTIAL SORTED &amp; MIXED PAPER</vt:lpstr>
      <vt:lpstr>WHAT’S NEXT?</vt:lpstr>
      <vt:lpstr>SUPPLY SIDE</vt:lpstr>
      <vt:lpstr>BUYERS SIDE</vt:lpstr>
      <vt:lpstr>LONG TERM?</vt:lpstr>
      <vt:lpstr>CONTACT </vt:lpstr>
      <vt:lpstr>SOURCES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Recycling Markets</dc:title>
  <dc:subject/>
  <dc:creator>Microsoft Office User</dc:creator>
  <cp:keywords/>
  <dc:description/>
  <cp:lastModifiedBy>Gina Lee</cp:lastModifiedBy>
  <cp:revision>1199</cp:revision>
  <cp:lastPrinted>2020-07-09T21:11:36Z</cp:lastPrinted>
  <dcterms:created xsi:type="dcterms:W3CDTF">2018-01-04T21:33:40Z</dcterms:created>
  <dcterms:modified xsi:type="dcterms:W3CDTF">2020-07-13T16:27:36Z</dcterms:modified>
  <cp:category/>
</cp:coreProperties>
</file>